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57" r:id="rId3"/>
    <p:sldId id="259" r:id="rId4"/>
    <p:sldId id="262" r:id="rId5"/>
    <p:sldId id="270" r:id="rId6"/>
    <p:sldId id="265" r:id="rId7"/>
    <p:sldId id="268" r:id="rId8"/>
    <p:sldId id="267" r:id="rId9"/>
    <p:sldId id="271" r:id="rId10"/>
    <p:sldId id="272" r:id="rId11"/>
    <p:sldId id="273" r:id="rId12"/>
    <p:sldId id="274" r:id="rId13"/>
    <p:sldId id="269" r:id="rId14"/>
    <p:sldId id="275" r:id="rId15"/>
    <p:sldId id="276" r:id="rId16"/>
    <p:sldId id="277" r:id="rId17"/>
    <p:sldId id="292" r:id="rId18"/>
    <p:sldId id="282" r:id="rId19"/>
    <p:sldId id="283" r:id="rId20"/>
    <p:sldId id="285" r:id="rId21"/>
    <p:sldId id="286" r:id="rId22"/>
    <p:sldId id="287" r:id="rId23"/>
    <p:sldId id="288" r:id="rId24"/>
    <p:sldId id="297" r:id="rId25"/>
    <p:sldId id="289" r:id="rId26"/>
    <p:sldId id="291" r:id="rId27"/>
    <p:sldId id="293" r:id="rId28"/>
    <p:sldId id="294" r:id="rId29"/>
    <p:sldId id="295" r:id="rId30"/>
    <p:sldId id="296"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Ura" initials="AU" lastIdx="1" clrIdx="0">
    <p:extLst>
      <p:ext uri="{19B8F6BF-5375-455C-9EA6-DF929625EA0E}">
        <p15:presenceInfo xmlns:p15="http://schemas.microsoft.com/office/powerpoint/2012/main" userId="S-1-5-21-1604651501-2026589554-2877008191-7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4EED3-7A62-E6CB-2EE7-56A98603640C}" v="1" dt="2019-05-07T19:08:24.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58256" autoAdjust="0"/>
  </p:normalViewPr>
  <p:slideViewPr>
    <p:cSldViewPr snapToGrid="0">
      <p:cViewPr varScale="1">
        <p:scale>
          <a:sx n="67" d="100"/>
          <a:sy n="67" d="100"/>
        </p:scale>
        <p:origin x="2238" y="66"/>
      </p:cViewPr>
      <p:guideLst/>
    </p:cSldViewPr>
  </p:slideViewPr>
  <p:outlineViewPr>
    <p:cViewPr>
      <p:scale>
        <a:sx n="33" d="100"/>
        <a:sy n="33" d="100"/>
      </p:scale>
      <p:origin x="0" y="-1212"/>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6" d="100"/>
          <a:sy n="86" d="100"/>
        </p:scale>
        <p:origin x="382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37D5E-42DE-495A-BFE0-4A29A4AE374E}" type="doc">
      <dgm:prSet loTypeId="urn:microsoft.com/office/officeart/2016/7/layout/BasicLinearProcessNumbered" loCatId="process" qsTypeId="urn:microsoft.com/office/officeart/2005/8/quickstyle/simple1" qsCatId="simple" csTypeId="urn:microsoft.com/office/officeart/2005/8/colors/accent5_2" csCatId="accent5" phldr="1"/>
      <dgm:spPr/>
      <dgm:t>
        <a:bodyPr/>
        <a:lstStyle/>
        <a:p>
          <a:endParaRPr lang="en-US"/>
        </a:p>
      </dgm:t>
    </dgm:pt>
    <dgm:pt modelId="{97ABEA84-D644-49BB-9874-F7A3582E2746}">
      <dgm:prSet/>
      <dgm:spPr/>
      <dgm:t>
        <a:bodyPr/>
        <a:lstStyle/>
        <a:p>
          <a:r>
            <a:rPr lang="en-US"/>
            <a:t>We help administrators to learn what types of students attend Wayne, so that they can make the university a better place for them.</a:t>
          </a:r>
        </a:p>
      </dgm:t>
    </dgm:pt>
    <dgm:pt modelId="{5E9559E4-0D1E-4F80-86D3-ED71F8D57B98}" type="parTrans" cxnId="{92FD3DE5-9C94-4922-9277-5C974A8E15C7}">
      <dgm:prSet/>
      <dgm:spPr/>
      <dgm:t>
        <a:bodyPr/>
        <a:lstStyle/>
        <a:p>
          <a:endParaRPr lang="en-US"/>
        </a:p>
      </dgm:t>
    </dgm:pt>
    <dgm:pt modelId="{9DCE9DB4-3574-45F9-94C3-188D215C381F}" type="sibTrans" cxnId="{92FD3DE5-9C94-4922-9277-5C974A8E15C7}">
      <dgm:prSet/>
      <dgm:spPr/>
      <dgm:t>
        <a:bodyPr/>
        <a:lstStyle/>
        <a:p>
          <a:endParaRPr lang="en-US"/>
        </a:p>
      </dgm:t>
    </dgm:pt>
    <dgm:pt modelId="{50AAE88E-BF06-4D67-B67E-625B25E3E32F}">
      <dgm:prSet/>
      <dgm:spPr/>
      <dgm:t>
        <a:bodyPr/>
        <a:lstStyle/>
        <a:p>
          <a:r>
            <a:rPr lang="en-US">
              <a:cs typeface="Calibri Light"/>
            </a:rPr>
            <a:t>Research Services</a:t>
          </a:r>
        </a:p>
      </dgm:t>
    </dgm:pt>
    <dgm:pt modelId="{1B9846C3-E362-47AF-A486-91F9BEF89362}" type="parTrans" cxnId="{62F43464-217F-4D20-BA21-6922D186E212}">
      <dgm:prSet/>
      <dgm:spPr/>
      <dgm:t>
        <a:bodyPr/>
        <a:lstStyle/>
        <a:p>
          <a:endParaRPr lang="en-US"/>
        </a:p>
      </dgm:t>
    </dgm:pt>
    <dgm:pt modelId="{94F6EFBE-CD36-40B0-8F0E-83D78D8B0AFA}" type="sibTrans" cxnId="{62F43464-217F-4D20-BA21-6922D186E212}">
      <dgm:prSet phldrT="1" phldr="0"/>
      <dgm:spPr/>
      <dgm:t>
        <a:bodyPr/>
        <a:lstStyle/>
        <a:p>
          <a:r>
            <a:rPr lang="en-US"/>
            <a:t>1</a:t>
          </a:r>
        </a:p>
      </dgm:t>
    </dgm:pt>
    <dgm:pt modelId="{B7A2E383-0F1B-4E0D-9A28-107CD329CCFF}">
      <dgm:prSet/>
      <dgm:spPr/>
      <dgm:t>
        <a:bodyPr/>
        <a:lstStyle/>
        <a:p>
          <a:r>
            <a:rPr lang="en-US">
              <a:cs typeface="Calibri Light"/>
            </a:rPr>
            <a:t>We help students gain an inside track to best faculty.</a:t>
          </a:r>
        </a:p>
      </dgm:t>
    </dgm:pt>
    <dgm:pt modelId="{A4AE3B2C-FC78-4770-B793-E7303C4A0794}" type="parTrans" cxnId="{E625F88A-2E0C-4D77-940D-4EBE5C80F8A5}">
      <dgm:prSet/>
      <dgm:spPr/>
    </dgm:pt>
    <dgm:pt modelId="{021C0C87-C903-4891-A1E1-A4F684BC3136}" type="sibTrans" cxnId="{E625F88A-2E0C-4D77-940D-4EBE5C80F8A5}">
      <dgm:prSet/>
      <dgm:spPr/>
      <dgm:t>
        <a:bodyPr/>
        <a:lstStyle/>
        <a:p>
          <a:endParaRPr lang="en-US"/>
        </a:p>
      </dgm:t>
    </dgm:pt>
    <dgm:pt modelId="{A923E6A4-879D-48B6-B344-FABB4EFE79CE}">
      <dgm:prSet/>
      <dgm:spPr/>
      <dgm:t>
        <a:bodyPr/>
        <a:lstStyle/>
        <a:p>
          <a:r>
            <a:rPr lang="en-US">
              <a:cs typeface="Calibri Light"/>
            </a:rPr>
            <a:t>We help good faculty be rewarded by higher pay and promotions.</a:t>
          </a:r>
        </a:p>
      </dgm:t>
    </dgm:pt>
    <dgm:pt modelId="{C6505C31-1DF2-4A36-B63A-8ABC6D254111}" type="parTrans" cxnId="{96E13B6C-667A-45ED-B629-CDAA74BFE74F}">
      <dgm:prSet/>
      <dgm:spPr/>
    </dgm:pt>
    <dgm:pt modelId="{F560D31D-EFF4-4D15-9C8A-8B2489D4B472}" type="sibTrans" cxnId="{96E13B6C-667A-45ED-B629-CDAA74BFE74F}">
      <dgm:prSet phldrT="3" phldr="0"/>
      <dgm:spPr/>
      <dgm:t>
        <a:bodyPr/>
        <a:lstStyle/>
        <a:p>
          <a:endParaRPr lang="en-US"/>
        </a:p>
      </dgm:t>
    </dgm:pt>
    <dgm:pt modelId="{087AD843-F6E5-4135-BECA-B42033156C1B}">
      <dgm:prSet/>
      <dgm:spPr/>
      <dgm:t>
        <a:bodyPr/>
        <a:lstStyle/>
        <a:p>
          <a:r>
            <a:rPr lang="en-US">
              <a:cs typeface="Calibri Light"/>
            </a:rPr>
            <a:t>Evaluation</a:t>
          </a:r>
        </a:p>
      </dgm:t>
    </dgm:pt>
    <dgm:pt modelId="{E5EA3F4E-BE91-435C-A195-F25856D308A3}" type="parTrans" cxnId="{38253348-9DE9-4CBC-A2FE-4072F6F87BD8}">
      <dgm:prSet/>
      <dgm:spPr/>
    </dgm:pt>
    <dgm:pt modelId="{0E2E5A2E-C7E5-497B-ACFB-9CC0C368FC2A}" type="sibTrans" cxnId="{38253348-9DE9-4CBC-A2FE-4072F6F87BD8}">
      <dgm:prSet phldrT="2" phldr="0"/>
      <dgm:spPr/>
      <dgm:t>
        <a:bodyPr/>
        <a:lstStyle/>
        <a:p>
          <a:r>
            <a:rPr lang="en-US"/>
            <a:t>2</a:t>
          </a:r>
        </a:p>
      </dgm:t>
    </dgm:pt>
    <dgm:pt modelId="{57BB47CF-778A-430B-A896-63293CFAE358}">
      <dgm:prSet/>
      <dgm:spPr/>
      <dgm:t>
        <a:bodyPr/>
        <a:lstStyle/>
        <a:p>
          <a:r>
            <a:rPr lang="en-US">
              <a:cs typeface="Calibri Light"/>
            </a:rPr>
            <a:t>We help students have equal opportunity to prove that they are ready for harder classes, graduate school, and the option of meeting a requirement by taking a test instead of a course. </a:t>
          </a:r>
        </a:p>
      </dgm:t>
    </dgm:pt>
    <dgm:pt modelId="{4B0C91A3-59D1-489B-806E-3E4BB5143E46}" type="parTrans" cxnId="{ED100A7A-DA5B-40FC-92DD-F46F883CE376}">
      <dgm:prSet/>
      <dgm:spPr/>
    </dgm:pt>
    <dgm:pt modelId="{0337A5D2-D692-44D0-8289-37B1D10F49F2}" type="sibTrans" cxnId="{ED100A7A-DA5B-40FC-92DD-F46F883CE376}">
      <dgm:prSet/>
      <dgm:spPr/>
      <dgm:t>
        <a:bodyPr/>
        <a:lstStyle/>
        <a:p>
          <a:endParaRPr lang="en-US"/>
        </a:p>
      </dgm:t>
    </dgm:pt>
    <dgm:pt modelId="{5797CD36-8214-4E62-84F2-B8638FD2BAC6}">
      <dgm:prSet/>
      <dgm:spPr/>
      <dgm:t>
        <a:bodyPr/>
        <a:lstStyle/>
        <a:p>
          <a:r>
            <a:rPr lang="en-US">
              <a:cs typeface="Calibri Light"/>
            </a:rPr>
            <a:t>Testing</a:t>
          </a:r>
        </a:p>
      </dgm:t>
    </dgm:pt>
    <dgm:pt modelId="{69EA46C7-A748-4402-BEE8-45D021CF787F}" type="parTrans" cxnId="{2FDC6325-C597-423F-8CA7-C29F5361AAB9}">
      <dgm:prSet/>
      <dgm:spPr/>
    </dgm:pt>
    <dgm:pt modelId="{966DC8F9-6995-408A-9476-1832DA72BB7C}" type="sibTrans" cxnId="{2FDC6325-C597-423F-8CA7-C29F5361AAB9}">
      <dgm:prSet phldrT="3" phldr="0"/>
      <dgm:spPr/>
      <dgm:t>
        <a:bodyPr/>
        <a:lstStyle/>
        <a:p>
          <a:r>
            <a:rPr lang="en-US"/>
            <a:t>3</a:t>
          </a:r>
        </a:p>
      </dgm:t>
    </dgm:pt>
    <dgm:pt modelId="{0C57A1EF-E5EA-48D4-936E-5C6CB75730A5}" type="pres">
      <dgm:prSet presAssocID="{58E37D5E-42DE-495A-BFE0-4A29A4AE374E}" presName="Name0" presStyleCnt="0">
        <dgm:presLayoutVars>
          <dgm:animLvl val="lvl"/>
          <dgm:resizeHandles val="exact"/>
        </dgm:presLayoutVars>
      </dgm:prSet>
      <dgm:spPr/>
      <dgm:t>
        <a:bodyPr/>
        <a:lstStyle/>
        <a:p>
          <a:endParaRPr lang="en-US"/>
        </a:p>
      </dgm:t>
    </dgm:pt>
    <dgm:pt modelId="{E834B737-587D-473B-8657-F11325F2FD2A}" type="pres">
      <dgm:prSet presAssocID="{50AAE88E-BF06-4D67-B67E-625B25E3E32F}" presName="compositeNode" presStyleCnt="0">
        <dgm:presLayoutVars>
          <dgm:bulletEnabled val="1"/>
        </dgm:presLayoutVars>
      </dgm:prSet>
      <dgm:spPr/>
    </dgm:pt>
    <dgm:pt modelId="{A587C888-BFBB-4033-B696-2305EFA4AF59}" type="pres">
      <dgm:prSet presAssocID="{50AAE88E-BF06-4D67-B67E-625B25E3E32F}" presName="bgRect" presStyleLbl="bgAccFollowNode1" presStyleIdx="0" presStyleCnt="3"/>
      <dgm:spPr/>
      <dgm:t>
        <a:bodyPr/>
        <a:lstStyle/>
        <a:p>
          <a:endParaRPr lang="en-US"/>
        </a:p>
      </dgm:t>
    </dgm:pt>
    <dgm:pt modelId="{F5E99D2A-467A-45AD-B139-B2F221771186}" type="pres">
      <dgm:prSet presAssocID="{94F6EFBE-CD36-40B0-8F0E-83D78D8B0AFA}" presName="sibTransNodeCircle" presStyleLbl="alignNode1" presStyleIdx="0" presStyleCnt="6">
        <dgm:presLayoutVars>
          <dgm:chMax val="0"/>
          <dgm:bulletEnabled/>
        </dgm:presLayoutVars>
      </dgm:prSet>
      <dgm:spPr/>
      <dgm:t>
        <a:bodyPr/>
        <a:lstStyle/>
        <a:p>
          <a:endParaRPr lang="en-US"/>
        </a:p>
      </dgm:t>
    </dgm:pt>
    <dgm:pt modelId="{05E22F6E-EF18-4561-9097-DE2905EA0C11}" type="pres">
      <dgm:prSet presAssocID="{50AAE88E-BF06-4D67-B67E-625B25E3E32F}" presName="bottomLine" presStyleLbl="alignNode1" presStyleIdx="1" presStyleCnt="6">
        <dgm:presLayoutVars/>
      </dgm:prSet>
      <dgm:spPr/>
    </dgm:pt>
    <dgm:pt modelId="{2D53F494-262B-4481-87C7-E885522F660B}" type="pres">
      <dgm:prSet presAssocID="{50AAE88E-BF06-4D67-B67E-625B25E3E32F}" presName="nodeText" presStyleLbl="bgAccFollowNode1" presStyleIdx="0" presStyleCnt="3">
        <dgm:presLayoutVars>
          <dgm:bulletEnabled val="1"/>
        </dgm:presLayoutVars>
      </dgm:prSet>
      <dgm:spPr/>
      <dgm:t>
        <a:bodyPr/>
        <a:lstStyle/>
        <a:p>
          <a:endParaRPr lang="en-US"/>
        </a:p>
      </dgm:t>
    </dgm:pt>
    <dgm:pt modelId="{C865AF6B-B3D3-40D1-BA03-504EC5553349}" type="pres">
      <dgm:prSet presAssocID="{94F6EFBE-CD36-40B0-8F0E-83D78D8B0AFA}" presName="sibTrans" presStyleCnt="0"/>
      <dgm:spPr/>
    </dgm:pt>
    <dgm:pt modelId="{F8701621-7156-49AB-BE4C-82743F012F2B}" type="pres">
      <dgm:prSet presAssocID="{087AD843-F6E5-4135-BECA-B42033156C1B}" presName="compositeNode" presStyleCnt="0">
        <dgm:presLayoutVars>
          <dgm:bulletEnabled val="1"/>
        </dgm:presLayoutVars>
      </dgm:prSet>
      <dgm:spPr/>
    </dgm:pt>
    <dgm:pt modelId="{EAC2D8F7-E294-4002-ACE4-15FECCCB2931}" type="pres">
      <dgm:prSet presAssocID="{087AD843-F6E5-4135-BECA-B42033156C1B}" presName="bgRect" presStyleLbl="bgAccFollowNode1" presStyleIdx="1" presStyleCnt="3"/>
      <dgm:spPr/>
      <dgm:t>
        <a:bodyPr/>
        <a:lstStyle/>
        <a:p>
          <a:endParaRPr lang="en-US"/>
        </a:p>
      </dgm:t>
    </dgm:pt>
    <dgm:pt modelId="{DD96A0C3-C966-419A-A17A-9490A7B4E71A}" type="pres">
      <dgm:prSet presAssocID="{0E2E5A2E-C7E5-497B-ACFB-9CC0C368FC2A}" presName="sibTransNodeCircle" presStyleLbl="alignNode1" presStyleIdx="2" presStyleCnt="6">
        <dgm:presLayoutVars>
          <dgm:chMax val="0"/>
          <dgm:bulletEnabled/>
        </dgm:presLayoutVars>
      </dgm:prSet>
      <dgm:spPr/>
      <dgm:t>
        <a:bodyPr/>
        <a:lstStyle/>
        <a:p>
          <a:endParaRPr lang="en-US"/>
        </a:p>
      </dgm:t>
    </dgm:pt>
    <dgm:pt modelId="{2F9F6451-6FF6-47FA-9F39-6DFA79A128AC}" type="pres">
      <dgm:prSet presAssocID="{087AD843-F6E5-4135-BECA-B42033156C1B}" presName="bottomLine" presStyleLbl="alignNode1" presStyleIdx="3" presStyleCnt="6">
        <dgm:presLayoutVars/>
      </dgm:prSet>
      <dgm:spPr/>
    </dgm:pt>
    <dgm:pt modelId="{6FB5414F-016C-4FB3-823D-F8F16B417C2A}" type="pres">
      <dgm:prSet presAssocID="{087AD843-F6E5-4135-BECA-B42033156C1B}" presName="nodeText" presStyleLbl="bgAccFollowNode1" presStyleIdx="1" presStyleCnt="3">
        <dgm:presLayoutVars>
          <dgm:bulletEnabled val="1"/>
        </dgm:presLayoutVars>
      </dgm:prSet>
      <dgm:spPr/>
      <dgm:t>
        <a:bodyPr/>
        <a:lstStyle/>
        <a:p>
          <a:endParaRPr lang="en-US"/>
        </a:p>
      </dgm:t>
    </dgm:pt>
    <dgm:pt modelId="{7883E109-E4DC-4384-ACDA-9633AAF2C4FA}" type="pres">
      <dgm:prSet presAssocID="{0E2E5A2E-C7E5-497B-ACFB-9CC0C368FC2A}" presName="sibTrans" presStyleCnt="0"/>
      <dgm:spPr/>
    </dgm:pt>
    <dgm:pt modelId="{8599E441-B3DC-4002-885B-540E1F07CC01}" type="pres">
      <dgm:prSet presAssocID="{5797CD36-8214-4E62-84F2-B8638FD2BAC6}" presName="compositeNode" presStyleCnt="0">
        <dgm:presLayoutVars>
          <dgm:bulletEnabled val="1"/>
        </dgm:presLayoutVars>
      </dgm:prSet>
      <dgm:spPr/>
    </dgm:pt>
    <dgm:pt modelId="{74522EED-4A68-447E-95C6-8022F850DACA}" type="pres">
      <dgm:prSet presAssocID="{5797CD36-8214-4E62-84F2-B8638FD2BAC6}" presName="bgRect" presStyleLbl="bgAccFollowNode1" presStyleIdx="2" presStyleCnt="3"/>
      <dgm:spPr/>
      <dgm:t>
        <a:bodyPr/>
        <a:lstStyle/>
        <a:p>
          <a:endParaRPr lang="en-US"/>
        </a:p>
      </dgm:t>
    </dgm:pt>
    <dgm:pt modelId="{378CB779-758A-45EF-960E-7BA9A1ABEC51}" type="pres">
      <dgm:prSet presAssocID="{966DC8F9-6995-408A-9476-1832DA72BB7C}" presName="sibTransNodeCircle" presStyleLbl="alignNode1" presStyleIdx="4" presStyleCnt="6">
        <dgm:presLayoutVars>
          <dgm:chMax val="0"/>
          <dgm:bulletEnabled/>
        </dgm:presLayoutVars>
      </dgm:prSet>
      <dgm:spPr/>
      <dgm:t>
        <a:bodyPr/>
        <a:lstStyle/>
        <a:p>
          <a:endParaRPr lang="en-US"/>
        </a:p>
      </dgm:t>
    </dgm:pt>
    <dgm:pt modelId="{F576E426-629F-4AE5-B711-92CCC77A7732}" type="pres">
      <dgm:prSet presAssocID="{5797CD36-8214-4E62-84F2-B8638FD2BAC6}" presName="bottomLine" presStyleLbl="alignNode1" presStyleIdx="5" presStyleCnt="6">
        <dgm:presLayoutVars/>
      </dgm:prSet>
      <dgm:spPr/>
    </dgm:pt>
    <dgm:pt modelId="{AC0AEE7A-F17B-4BA8-808F-C8BF89D242C3}" type="pres">
      <dgm:prSet presAssocID="{5797CD36-8214-4E62-84F2-B8638FD2BAC6}" presName="nodeText" presStyleLbl="bgAccFollowNode1" presStyleIdx="2" presStyleCnt="3">
        <dgm:presLayoutVars>
          <dgm:bulletEnabled val="1"/>
        </dgm:presLayoutVars>
      </dgm:prSet>
      <dgm:spPr/>
      <dgm:t>
        <a:bodyPr/>
        <a:lstStyle/>
        <a:p>
          <a:endParaRPr lang="en-US"/>
        </a:p>
      </dgm:t>
    </dgm:pt>
  </dgm:ptLst>
  <dgm:cxnLst>
    <dgm:cxn modelId="{91E297B5-C5D6-4321-B8D6-37BB4E840657}" type="presOf" srcId="{50AAE88E-BF06-4D67-B67E-625B25E3E32F}" destId="{2D53F494-262B-4481-87C7-E885522F660B}" srcOrd="1" destOrd="0" presId="urn:microsoft.com/office/officeart/2016/7/layout/BasicLinearProcessNumbered"/>
    <dgm:cxn modelId="{ED100A7A-DA5B-40FC-92DD-F46F883CE376}" srcId="{5797CD36-8214-4E62-84F2-B8638FD2BAC6}" destId="{57BB47CF-778A-430B-A896-63293CFAE358}" srcOrd="0" destOrd="0" parTransId="{4B0C91A3-59D1-489B-806E-3E4BB5143E46}" sibTransId="{0337A5D2-D692-44D0-8289-37B1D10F49F2}"/>
    <dgm:cxn modelId="{92FD3DE5-9C94-4922-9277-5C974A8E15C7}" srcId="{50AAE88E-BF06-4D67-B67E-625B25E3E32F}" destId="{97ABEA84-D644-49BB-9874-F7A3582E2746}" srcOrd="0" destOrd="0" parTransId="{5E9559E4-0D1E-4F80-86D3-ED71F8D57B98}" sibTransId="{9DCE9DB4-3574-45F9-94C3-188D215C381F}"/>
    <dgm:cxn modelId="{DA7F23B1-6E56-4051-8B6B-0B201D4C7EC1}" type="presOf" srcId="{94F6EFBE-CD36-40B0-8F0E-83D78D8B0AFA}" destId="{F5E99D2A-467A-45AD-B139-B2F221771186}" srcOrd="0" destOrd="0" presId="urn:microsoft.com/office/officeart/2016/7/layout/BasicLinearProcessNumbered"/>
    <dgm:cxn modelId="{2FDC6325-C597-423F-8CA7-C29F5361AAB9}" srcId="{58E37D5E-42DE-495A-BFE0-4A29A4AE374E}" destId="{5797CD36-8214-4E62-84F2-B8638FD2BAC6}" srcOrd="2" destOrd="0" parTransId="{69EA46C7-A748-4402-BEE8-45D021CF787F}" sibTransId="{966DC8F9-6995-408A-9476-1832DA72BB7C}"/>
    <dgm:cxn modelId="{50FA6A04-617E-4FDA-85C1-CECF9B201AA3}" type="presOf" srcId="{A923E6A4-879D-48B6-B344-FABB4EFE79CE}" destId="{6FB5414F-016C-4FB3-823D-F8F16B417C2A}" srcOrd="0" destOrd="1" presId="urn:microsoft.com/office/officeart/2016/7/layout/BasicLinearProcessNumbered"/>
    <dgm:cxn modelId="{38253348-9DE9-4CBC-A2FE-4072F6F87BD8}" srcId="{58E37D5E-42DE-495A-BFE0-4A29A4AE374E}" destId="{087AD843-F6E5-4135-BECA-B42033156C1B}" srcOrd="1" destOrd="0" parTransId="{E5EA3F4E-BE91-435C-A195-F25856D308A3}" sibTransId="{0E2E5A2E-C7E5-497B-ACFB-9CC0C368FC2A}"/>
    <dgm:cxn modelId="{EC77F549-0327-4B20-9776-3E158DFCA28C}" type="presOf" srcId="{0E2E5A2E-C7E5-497B-ACFB-9CC0C368FC2A}" destId="{DD96A0C3-C966-419A-A17A-9490A7B4E71A}" srcOrd="0" destOrd="0" presId="urn:microsoft.com/office/officeart/2016/7/layout/BasicLinearProcessNumbered"/>
    <dgm:cxn modelId="{62F43464-217F-4D20-BA21-6922D186E212}" srcId="{58E37D5E-42DE-495A-BFE0-4A29A4AE374E}" destId="{50AAE88E-BF06-4D67-B67E-625B25E3E32F}" srcOrd="0" destOrd="0" parTransId="{1B9846C3-E362-47AF-A486-91F9BEF89362}" sibTransId="{94F6EFBE-CD36-40B0-8F0E-83D78D8B0AFA}"/>
    <dgm:cxn modelId="{96E13B6C-667A-45ED-B629-CDAA74BFE74F}" srcId="{087AD843-F6E5-4135-BECA-B42033156C1B}" destId="{A923E6A4-879D-48B6-B344-FABB4EFE79CE}" srcOrd="0" destOrd="0" parTransId="{C6505C31-1DF2-4A36-B63A-8ABC6D254111}" sibTransId="{F560D31D-EFF4-4D15-9C8A-8B2489D4B472}"/>
    <dgm:cxn modelId="{08001E2B-82C3-49A7-9EC7-5C5482040038}" type="presOf" srcId="{5797CD36-8214-4E62-84F2-B8638FD2BAC6}" destId="{74522EED-4A68-447E-95C6-8022F850DACA}" srcOrd="0" destOrd="0" presId="urn:microsoft.com/office/officeart/2016/7/layout/BasicLinearProcessNumbered"/>
    <dgm:cxn modelId="{C82A9E6A-AD40-4ABA-A85E-15B0DF6B451D}" type="presOf" srcId="{58E37D5E-42DE-495A-BFE0-4A29A4AE374E}" destId="{0C57A1EF-E5EA-48D4-936E-5C6CB75730A5}" srcOrd="0" destOrd="0" presId="urn:microsoft.com/office/officeart/2016/7/layout/BasicLinearProcessNumbered"/>
    <dgm:cxn modelId="{0DC2F202-8245-4ABB-B8E3-B8865F9BBC3D}" type="presOf" srcId="{966DC8F9-6995-408A-9476-1832DA72BB7C}" destId="{378CB779-758A-45EF-960E-7BA9A1ABEC51}" srcOrd="0" destOrd="0" presId="urn:microsoft.com/office/officeart/2016/7/layout/BasicLinearProcessNumbered"/>
    <dgm:cxn modelId="{22F2808B-21E0-455B-B55E-FBB9EBD2E320}" type="presOf" srcId="{97ABEA84-D644-49BB-9874-F7A3582E2746}" destId="{2D53F494-262B-4481-87C7-E885522F660B}" srcOrd="0" destOrd="1" presId="urn:microsoft.com/office/officeart/2016/7/layout/BasicLinearProcessNumbered"/>
    <dgm:cxn modelId="{DE72DC06-789A-4406-9452-3AE6D62ED9E5}" type="presOf" srcId="{50AAE88E-BF06-4D67-B67E-625B25E3E32F}" destId="{A587C888-BFBB-4033-B696-2305EFA4AF59}" srcOrd="0" destOrd="0" presId="urn:microsoft.com/office/officeart/2016/7/layout/BasicLinearProcessNumbered"/>
    <dgm:cxn modelId="{E625F88A-2E0C-4D77-940D-4EBE5C80F8A5}" srcId="{087AD843-F6E5-4135-BECA-B42033156C1B}" destId="{B7A2E383-0F1B-4E0D-9A28-107CD329CCFF}" srcOrd="1" destOrd="0" parTransId="{A4AE3B2C-FC78-4770-B793-E7303C4A0794}" sibTransId="{021C0C87-C903-4891-A1E1-A4F684BC3136}"/>
    <dgm:cxn modelId="{C2A0B536-32E0-4AA2-8246-E32F55128280}" type="presOf" srcId="{57BB47CF-778A-430B-A896-63293CFAE358}" destId="{AC0AEE7A-F17B-4BA8-808F-C8BF89D242C3}" srcOrd="0" destOrd="1" presId="urn:microsoft.com/office/officeart/2016/7/layout/BasicLinearProcessNumbered"/>
    <dgm:cxn modelId="{0835F3C2-B3BF-4788-BC92-BE8CF8377FC7}" type="presOf" srcId="{087AD843-F6E5-4135-BECA-B42033156C1B}" destId="{6FB5414F-016C-4FB3-823D-F8F16B417C2A}" srcOrd="1" destOrd="0" presId="urn:microsoft.com/office/officeart/2016/7/layout/BasicLinearProcessNumbered"/>
    <dgm:cxn modelId="{634F56F4-4300-4E80-9F2D-1BA26676A2F2}" type="presOf" srcId="{B7A2E383-0F1B-4E0D-9A28-107CD329CCFF}" destId="{6FB5414F-016C-4FB3-823D-F8F16B417C2A}" srcOrd="0" destOrd="2" presId="urn:microsoft.com/office/officeart/2016/7/layout/BasicLinearProcessNumbered"/>
    <dgm:cxn modelId="{10F05DF3-A262-47CC-918C-2D8F18E4B2F0}" type="presOf" srcId="{5797CD36-8214-4E62-84F2-B8638FD2BAC6}" destId="{AC0AEE7A-F17B-4BA8-808F-C8BF89D242C3}" srcOrd="1" destOrd="0" presId="urn:microsoft.com/office/officeart/2016/7/layout/BasicLinearProcessNumbered"/>
    <dgm:cxn modelId="{7B12C63B-6C57-4EAD-8BB7-D29B428F7CA7}" type="presOf" srcId="{087AD843-F6E5-4135-BECA-B42033156C1B}" destId="{EAC2D8F7-E294-4002-ACE4-15FECCCB2931}" srcOrd="0" destOrd="0" presId="urn:microsoft.com/office/officeart/2016/7/layout/BasicLinearProcessNumbered"/>
    <dgm:cxn modelId="{C1F85C96-006E-476F-ABAE-37640F6FAE31}" type="presParOf" srcId="{0C57A1EF-E5EA-48D4-936E-5C6CB75730A5}" destId="{E834B737-587D-473B-8657-F11325F2FD2A}" srcOrd="0" destOrd="0" presId="urn:microsoft.com/office/officeart/2016/7/layout/BasicLinearProcessNumbered"/>
    <dgm:cxn modelId="{000D716D-7D1D-4646-833A-D367AD011EEA}" type="presParOf" srcId="{E834B737-587D-473B-8657-F11325F2FD2A}" destId="{A587C888-BFBB-4033-B696-2305EFA4AF59}" srcOrd="0" destOrd="0" presId="urn:microsoft.com/office/officeart/2016/7/layout/BasicLinearProcessNumbered"/>
    <dgm:cxn modelId="{6F699426-82BE-471D-B32D-C1466D4ACA4F}" type="presParOf" srcId="{E834B737-587D-473B-8657-F11325F2FD2A}" destId="{F5E99D2A-467A-45AD-B139-B2F221771186}" srcOrd="1" destOrd="0" presId="urn:microsoft.com/office/officeart/2016/7/layout/BasicLinearProcessNumbered"/>
    <dgm:cxn modelId="{3CEEACD6-111C-42C8-A980-9579C3ADAB33}" type="presParOf" srcId="{E834B737-587D-473B-8657-F11325F2FD2A}" destId="{05E22F6E-EF18-4561-9097-DE2905EA0C11}" srcOrd="2" destOrd="0" presId="urn:microsoft.com/office/officeart/2016/7/layout/BasicLinearProcessNumbered"/>
    <dgm:cxn modelId="{866EAF88-111E-4568-98D1-7F5EC9AE9A34}" type="presParOf" srcId="{E834B737-587D-473B-8657-F11325F2FD2A}" destId="{2D53F494-262B-4481-87C7-E885522F660B}" srcOrd="3" destOrd="0" presId="urn:microsoft.com/office/officeart/2016/7/layout/BasicLinearProcessNumbered"/>
    <dgm:cxn modelId="{AAFA1F1B-BEC1-4427-B28C-684B6C03716A}" type="presParOf" srcId="{0C57A1EF-E5EA-48D4-936E-5C6CB75730A5}" destId="{C865AF6B-B3D3-40D1-BA03-504EC5553349}" srcOrd="1" destOrd="0" presId="urn:microsoft.com/office/officeart/2016/7/layout/BasicLinearProcessNumbered"/>
    <dgm:cxn modelId="{9651500E-CCFF-478C-8F13-52149094B30F}" type="presParOf" srcId="{0C57A1EF-E5EA-48D4-936E-5C6CB75730A5}" destId="{F8701621-7156-49AB-BE4C-82743F012F2B}" srcOrd="2" destOrd="0" presId="urn:microsoft.com/office/officeart/2016/7/layout/BasicLinearProcessNumbered"/>
    <dgm:cxn modelId="{6D83C240-E933-4A96-B5B9-180EE59A2130}" type="presParOf" srcId="{F8701621-7156-49AB-BE4C-82743F012F2B}" destId="{EAC2D8F7-E294-4002-ACE4-15FECCCB2931}" srcOrd="0" destOrd="0" presId="urn:microsoft.com/office/officeart/2016/7/layout/BasicLinearProcessNumbered"/>
    <dgm:cxn modelId="{7454EBB6-84AC-4B37-A47F-58AD5728E972}" type="presParOf" srcId="{F8701621-7156-49AB-BE4C-82743F012F2B}" destId="{DD96A0C3-C966-419A-A17A-9490A7B4E71A}" srcOrd="1" destOrd="0" presId="urn:microsoft.com/office/officeart/2016/7/layout/BasicLinearProcessNumbered"/>
    <dgm:cxn modelId="{36E4CDE8-6569-4EE4-9DAF-350B785A824F}" type="presParOf" srcId="{F8701621-7156-49AB-BE4C-82743F012F2B}" destId="{2F9F6451-6FF6-47FA-9F39-6DFA79A128AC}" srcOrd="2" destOrd="0" presId="urn:microsoft.com/office/officeart/2016/7/layout/BasicLinearProcessNumbered"/>
    <dgm:cxn modelId="{611A0C8A-EAF4-41F0-8198-D9EDE538370C}" type="presParOf" srcId="{F8701621-7156-49AB-BE4C-82743F012F2B}" destId="{6FB5414F-016C-4FB3-823D-F8F16B417C2A}" srcOrd="3" destOrd="0" presId="urn:microsoft.com/office/officeart/2016/7/layout/BasicLinearProcessNumbered"/>
    <dgm:cxn modelId="{63620EEA-B355-4CBD-860F-A3E534B9F1BB}" type="presParOf" srcId="{0C57A1EF-E5EA-48D4-936E-5C6CB75730A5}" destId="{7883E109-E4DC-4384-ACDA-9633AAF2C4FA}" srcOrd="3" destOrd="0" presId="urn:microsoft.com/office/officeart/2016/7/layout/BasicLinearProcessNumbered"/>
    <dgm:cxn modelId="{51CD1F85-8242-42A4-881F-450D69319FF9}" type="presParOf" srcId="{0C57A1EF-E5EA-48D4-936E-5C6CB75730A5}" destId="{8599E441-B3DC-4002-885B-540E1F07CC01}" srcOrd="4" destOrd="0" presId="urn:microsoft.com/office/officeart/2016/7/layout/BasicLinearProcessNumbered"/>
    <dgm:cxn modelId="{E8D2A21B-F5C7-4BD4-89B7-A4BDC9775FEE}" type="presParOf" srcId="{8599E441-B3DC-4002-885B-540E1F07CC01}" destId="{74522EED-4A68-447E-95C6-8022F850DACA}" srcOrd="0" destOrd="0" presId="urn:microsoft.com/office/officeart/2016/7/layout/BasicLinearProcessNumbered"/>
    <dgm:cxn modelId="{C2371E3C-F04F-423E-8F87-93C05A96265E}" type="presParOf" srcId="{8599E441-B3DC-4002-885B-540E1F07CC01}" destId="{378CB779-758A-45EF-960E-7BA9A1ABEC51}" srcOrd="1" destOrd="0" presId="urn:microsoft.com/office/officeart/2016/7/layout/BasicLinearProcessNumbered"/>
    <dgm:cxn modelId="{E7754DAC-A304-4959-9957-F38AA3A61B5F}" type="presParOf" srcId="{8599E441-B3DC-4002-885B-540E1F07CC01}" destId="{F576E426-629F-4AE5-B711-92CCC77A7732}" srcOrd="2" destOrd="0" presId="urn:microsoft.com/office/officeart/2016/7/layout/BasicLinearProcessNumbered"/>
    <dgm:cxn modelId="{70ED2C70-D00D-4752-882F-35469E68B75C}" type="presParOf" srcId="{8599E441-B3DC-4002-885B-540E1F07CC01}" destId="{AC0AEE7A-F17B-4BA8-808F-C8BF89D242C3}" srcOrd="3" destOrd="0" presId="urn:microsoft.com/office/officeart/2016/7/layout/BasicLinear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37D5E-42DE-495A-BFE0-4A29A4AE374E}"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97ABEA84-D644-49BB-9874-F7A3582E2746}">
      <dgm:prSet/>
      <dgm:spPr/>
      <dgm:t>
        <a:bodyPr/>
        <a:lstStyle/>
        <a:p>
          <a:r>
            <a:rPr lang="en-US"/>
            <a:t>We help administrators to learn what types of students attend Wayne, so that they can make the university a better place for them.</a:t>
          </a:r>
        </a:p>
      </dgm:t>
    </dgm:pt>
    <dgm:pt modelId="{5E9559E4-0D1E-4F80-86D3-ED71F8D57B98}" type="parTrans" cxnId="{92FD3DE5-9C94-4922-9277-5C974A8E15C7}">
      <dgm:prSet/>
      <dgm:spPr/>
      <dgm:t>
        <a:bodyPr/>
        <a:lstStyle/>
        <a:p>
          <a:endParaRPr lang="en-US"/>
        </a:p>
      </dgm:t>
    </dgm:pt>
    <dgm:pt modelId="{9DCE9DB4-3574-45F9-94C3-188D215C381F}" type="sibTrans" cxnId="{92FD3DE5-9C94-4922-9277-5C974A8E15C7}">
      <dgm:prSet/>
      <dgm:spPr/>
      <dgm:t>
        <a:bodyPr/>
        <a:lstStyle/>
        <a:p>
          <a:endParaRPr lang="en-US"/>
        </a:p>
      </dgm:t>
    </dgm:pt>
    <dgm:pt modelId="{50AAE88E-BF06-4D67-B67E-625B25E3E32F}">
      <dgm:prSet/>
      <dgm:spPr/>
      <dgm:t>
        <a:bodyPr/>
        <a:lstStyle/>
        <a:p>
          <a:r>
            <a:rPr lang="en-US">
              <a:cs typeface="Calibri Light"/>
            </a:rPr>
            <a:t>Research Services</a:t>
          </a:r>
        </a:p>
      </dgm:t>
    </dgm:pt>
    <dgm:pt modelId="{1B9846C3-E362-47AF-A486-91F9BEF89362}" type="parTrans" cxnId="{62F43464-217F-4D20-BA21-6922D186E212}">
      <dgm:prSet/>
      <dgm:spPr/>
      <dgm:t>
        <a:bodyPr/>
        <a:lstStyle/>
        <a:p>
          <a:endParaRPr lang="en-US"/>
        </a:p>
      </dgm:t>
    </dgm:pt>
    <dgm:pt modelId="{94F6EFBE-CD36-40B0-8F0E-83D78D8B0AFA}" type="sibTrans" cxnId="{62F43464-217F-4D20-BA21-6922D186E212}">
      <dgm:prSet phldrT="1" phldr="0"/>
      <dgm:spPr/>
      <dgm:t>
        <a:bodyPr/>
        <a:lstStyle/>
        <a:p>
          <a:r>
            <a:rPr lang="en-US"/>
            <a:t>1</a:t>
          </a:r>
        </a:p>
      </dgm:t>
    </dgm:pt>
    <dgm:pt modelId="{EAA5C2E6-C95F-442B-A52A-01FC7F51A82B}" type="pres">
      <dgm:prSet presAssocID="{58E37D5E-42DE-495A-BFE0-4A29A4AE374E}" presName="Name0" presStyleCnt="0">
        <dgm:presLayoutVars>
          <dgm:animLvl val="lvl"/>
          <dgm:resizeHandles val="exact"/>
        </dgm:presLayoutVars>
      </dgm:prSet>
      <dgm:spPr/>
      <dgm:t>
        <a:bodyPr/>
        <a:lstStyle/>
        <a:p>
          <a:endParaRPr lang="en-US"/>
        </a:p>
      </dgm:t>
    </dgm:pt>
    <dgm:pt modelId="{EBCFDC23-B5E9-4A01-8AA8-762B7C8CC8A1}" type="pres">
      <dgm:prSet presAssocID="{50AAE88E-BF06-4D67-B67E-625B25E3E32F}" presName="compositeNode" presStyleCnt="0">
        <dgm:presLayoutVars>
          <dgm:bulletEnabled val="1"/>
        </dgm:presLayoutVars>
      </dgm:prSet>
      <dgm:spPr/>
    </dgm:pt>
    <dgm:pt modelId="{F4B29E56-BA95-4ABF-8D86-7360D11261C4}" type="pres">
      <dgm:prSet presAssocID="{50AAE88E-BF06-4D67-B67E-625B25E3E32F}" presName="bgRect" presStyleLbl="bgAccFollowNode1" presStyleIdx="0" presStyleCnt="1"/>
      <dgm:spPr/>
      <dgm:t>
        <a:bodyPr/>
        <a:lstStyle/>
        <a:p>
          <a:endParaRPr lang="en-US"/>
        </a:p>
      </dgm:t>
    </dgm:pt>
    <dgm:pt modelId="{C316CCA0-7FE4-42B4-A97C-94F76EDB1DC3}" type="pres">
      <dgm:prSet presAssocID="{94F6EFBE-CD36-40B0-8F0E-83D78D8B0AFA}" presName="sibTransNodeCircle" presStyleLbl="alignNode1" presStyleIdx="0" presStyleCnt="2">
        <dgm:presLayoutVars>
          <dgm:chMax val="0"/>
          <dgm:bulletEnabled/>
        </dgm:presLayoutVars>
      </dgm:prSet>
      <dgm:spPr/>
      <dgm:t>
        <a:bodyPr/>
        <a:lstStyle/>
        <a:p>
          <a:endParaRPr lang="en-US"/>
        </a:p>
      </dgm:t>
    </dgm:pt>
    <dgm:pt modelId="{FE72A680-50E9-4ADD-9023-55375CD71274}" type="pres">
      <dgm:prSet presAssocID="{50AAE88E-BF06-4D67-B67E-625B25E3E32F}" presName="bottomLine" presStyleLbl="alignNode1" presStyleIdx="1" presStyleCnt="2">
        <dgm:presLayoutVars/>
      </dgm:prSet>
      <dgm:spPr/>
    </dgm:pt>
    <dgm:pt modelId="{33B51DFE-9C38-4531-AD79-E276E9B4729F}" type="pres">
      <dgm:prSet presAssocID="{50AAE88E-BF06-4D67-B67E-625B25E3E32F}" presName="nodeText" presStyleLbl="bgAccFollowNode1" presStyleIdx="0" presStyleCnt="1">
        <dgm:presLayoutVars>
          <dgm:bulletEnabled val="1"/>
        </dgm:presLayoutVars>
      </dgm:prSet>
      <dgm:spPr/>
      <dgm:t>
        <a:bodyPr/>
        <a:lstStyle/>
        <a:p>
          <a:endParaRPr lang="en-US"/>
        </a:p>
      </dgm:t>
    </dgm:pt>
  </dgm:ptLst>
  <dgm:cxnLst>
    <dgm:cxn modelId="{8FF599F9-FCC8-459E-B28C-9FA4DA757B18}" type="presOf" srcId="{50AAE88E-BF06-4D67-B67E-625B25E3E32F}" destId="{33B51DFE-9C38-4531-AD79-E276E9B4729F}" srcOrd="1" destOrd="0" presId="urn:microsoft.com/office/officeart/2016/7/layout/BasicLinearProcessNumbered"/>
    <dgm:cxn modelId="{92FD3DE5-9C94-4922-9277-5C974A8E15C7}" srcId="{50AAE88E-BF06-4D67-B67E-625B25E3E32F}" destId="{97ABEA84-D644-49BB-9874-F7A3582E2746}" srcOrd="0" destOrd="0" parTransId="{5E9559E4-0D1E-4F80-86D3-ED71F8D57B98}" sibTransId="{9DCE9DB4-3574-45F9-94C3-188D215C381F}"/>
    <dgm:cxn modelId="{88B57E77-6BED-4D68-84AB-9E90349B8186}" type="presOf" srcId="{58E37D5E-42DE-495A-BFE0-4A29A4AE374E}" destId="{EAA5C2E6-C95F-442B-A52A-01FC7F51A82B}" srcOrd="0" destOrd="0" presId="urn:microsoft.com/office/officeart/2016/7/layout/BasicLinearProcessNumbered"/>
    <dgm:cxn modelId="{62F43464-217F-4D20-BA21-6922D186E212}" srcId="{58E37D5E-42DE-495A-BFE0-4A29A4AE374E}" destId="{50AAE88E-BF06-4D67-B67E-625B25E3E32F}" srcOrd="0" destOrd="0" parTransId="{1B9846C3-E362-47AF-A486-91F9BEF89362}" sibTransId="{94F6EFBE-CD36-40B0-8F0E-83D78D8B0AFA}"/>
    <dgm:cxn modelId="{8E591253-C909-4DBA-A68E-926ACE68A353}" type="presOf" srcId="{94F6EFBE-CD36-40B0-8F0E-83D78D8B0AFA}" destId="{C316CCA0-7FE4-42B4-A97C-94F76EDB1DC3}" srcOrd="0" destOrd="0" presId="urn:microsoft.com/office/officeart/2016/7/layout/BasicLinearProcessNumbered"/>
    <dgm:cxn modelId="{8815C5A9-B7F8-44CC-908D-8D28D8C8A5EE}" type="presOf" srcId="{50AAE88E-BF06-4D67-B67E-625B25E3E32F}" destId="{F4B29E56-BA95-4ABF-8D86-7360D11261C4}" srcOrd="0" destOrd="0" presId="urn:microsoft.com/office/officeart/2016/7/layout/BasicLinearProcessNumbered"/>
    <dgm:cxn modelId="{01EC5C85-42A7-4517-89CC-3FFB93876CB4}" type="presOf" srcId="{97ABEA84-D644-49BB-9874-F7A3582E2746}" destId="{33B51DFE-9C38-4531-AD79-E276E9B4729F}" srcOrd="0" destOrd="1" presId="urn:microsoft.com/office/officeart/2016/7/layout/BasicLinearProcessNumbered"/>
    <dgm:cxn modelId="{9541FAB1-16A7-4B74-9C1B-98B73768AC75}" type="presParOf" srcId="{EAA5C2E6-C95F-442B-A52A-01FC7F51A82B}" destId="{EBCFDC23-B5E9-4A01-8AA8-762B7C8CC8A1}" srcOrd="0" destOrd="0" presId="urn:microsoft.com/office/officeart/2016/7/layout/BasicLinearProcessNumbered"/>
    <dgm:cxn modelId="{52898573-D812-4E13-997A-A9E1B543F0BD}" type="presParOf" srcId="{EBCFDC23-B5E9-4A01-8AA8-762B7C8CC8A1}" destId="{F4B29E56-BA95-4ABF-8D86-7360D11261C4}" srcOrd="0" destOrd="0" presId="urn:microsoft.com/office/officeart/2016/7/layout/BasicLinearProcessNumbered"/>
    <dgm:cxn modelId="{05688B86-C04B-4496-BA00-939B6D13ED4A}" type="presParOf" srcId="{EBCFDC23-B5E9-4A01-8AA8-762B7C8CC8A1}" destId="{C316CCA0-7FE4-42B4-A97C-94F76EDB1DC3}" srcOrd="1" destOrd="0" presId="urn:microsoft.com/office/officeart/2016/7/layout/BasicLinearProcessNumbered"/>
    <dgm:cxn modelId="{3C22F8CE-CD89-4358-80E7-CA6B02FA3A7C}" type="presParOf" srcId="{EBCFDC23-B5E9-4A01-8AA8-762B7C8CC8A1}" destId="{FE72A680-50E9-4ADD-9023-55375CD71274}" srcOrd="2" destOrd="0" presId="urn:microsoft.com/office/officeart/2016/7/layout/BasicLinearProcessNumbered"/>
    <dgm:cxn modelId="{D50F3942-A12C-4A3B-B943-3AD6F3F2027B}" type="presParOf" srcId="{EBCFDC23-B5E9-4A01-8AA8-762B7C8CC8A1}" destId="{33B51DFE-9C38-4531-AD79-E276E9B4729F}"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37D5E-42DE-495A-BFE0-4A29A4AE374E}"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7B585A8C-8B3A-496D-88C8-DD1554FE4741}">
      <dgm:prSet/>
      <dgm:spPr/>
      <dgm:t>
        <a:bodyPr/>
        <a:lstStyle/>
        <a:p>
          <a:r>
            <a:rPr lang="en-US"/>
            <a:t>We help good faculty be rewarded by higher pay and promotions.</a:t>
          </a:r>
        </a:p>
      </dgm:t>
    </dgm:pt>
    <dgm:pt modelId="{1B910E0D-77C6-4043-BAD3-A10E0A56CFED}" type="parTrans" cxnId="{B617630F-0594-4196-8687-BA507D6C697F}">
      <dgm:prSet/>
      <dgm:spPr/>
      <dgm:t>
        <a:bodyPr/>
        <a:lstStyle/>
        <a:p>
          <a:endParaRPr lang="en-US"/>
        </a:p>
      </dgm:t>
    </dgm:pt>
    <dgm:pt modelId="{53977D60-1E2C-43A9-9600-E04EA1E1BDD5}" type="sibTrans" cxnId="{B617630F-0594-4196-8687-BA507D6C697F}">
      <dgm:prSet/>
      <dgm:spPr/>
      <dgm:t>
        <a:bodyPr/>
        <a:lstStyle/>
        <a:p>
          <a:endParaRPr lang="en-US"/>
        </a:p>
      </dgm:t>
    </dgm:pt>
    <dgm:pt modelId="{BD0274C6-DCAF-464B-AF0F-29817B77FE63}">
      <dgm:prSet/>
      <dgm:spPr/>
      <dgm:t>
        <a:bodyPr/>
        <a:lstStyle/>
        <a:p>
          <a:r>
            <a:rPr lang="en-US"/>
            <a:t>We help students gain an inside track to best faculty.</a:t>
          </a:r>
        </a:p>
      </dgm:t>
    </dgm:pt>
    <dgm:pt modelId="{10D16095-1DF9-4379-B666-DE7A22253E05}" type="parTrans" cxnId="{2FD56A3C-EB0B-4B4B-AD56-1764CEEBE6F6}">
      <dgm:prSet/>
      <dgm:spPr/>
      <dgm:t>
        <a:bodyPr/>
        <a:lstStyle/>
        <a:p>
          <a:endParaRPr lang="en-US"/>
        </a:p>
      </dgm:t>
    </dgm:pt>
    <dgm:pt modelId="{B50A4D7F-EB7E-4091-B150-9B8656C15391}" type="sibTrans" cxnId="{2FD56A3C-EB0B-4B4B-AD56-1764CEEBE6F6}">
      <dgm:prSet/>
      <dgm:spPr/>
      <dgm:t>
        <a:bodyPr/>
        <a:lstStyle/>
        <a:p>
          <a:endParaRPr lang="en-US"/>
        </a:p>
      </dgm:t>
    </dgm:pt>
    <dgm:pt modelId="{E6EE6712-EA1B-43CB-91B4-2BB35ADCA699}">
      <dgm:prSet/>
      <dgm:spPr/>
      <dgm:t>
        <a:bodyPr lIns="822960"/>
        <a:lstStyle/>
        <a:p>
          <a:r>
            <a:rPr lang="en-US">
              <a:cs typeface="Calibri Light"/>
            </a:rPr>
            <a:t>Evaluation</a:t>
          </a:r>
        </a:p>
      </dgm:t>
    </dgm:pt>
    <dgm:pt modelId="{AEBD077C-BADC-42BF-8A59-806F4D8B8D41}" type="sibTrans" cxnId="{382065BB-BFC3-46A7-8107-1F7B09797EFB}">
      <dgm:prSet phldrT="2" phldr="0"/>
      <dgm:spPr/>
      <dgm:t>
        <a:bodyPr/>
        <a:lstStyle/>
        <a:p>
          <a:r>
            <a:rPr lang="en-US"/>
            <a:t>2</a:t>
          </a:r>
        </a:p>
      </dgm:t>
    </dgm:pt>
    <dgm:pt modelId="{A59C81DA-9BA6-4095-A190-9528EC1C07A1}" type="parTrans" cxnId="{382065BB-BFC3-46A7-8107-1F7B09797EFB}">
      <dgm:prSet/>
      <dgm:spPr/>
      <dgm:t>
        <a:bodyPr/>
        <a:lstStyle/>
        <a:p>
          <a:endParaRPr lang="en-US"/>
        </a:p>
      </dgm:t>
    </dgm:pt>
    <dgm:pt modelId="{1AE3808C-E871-46C8-8F1A-3C89CFE978FF}" type="pres">
      <dgm:prSet presAssocID="{58E37D5E-42DE-495A-BFE0-4A29A4AE374E}" presName="Name0" presStyleCnt="0">
        <dgm:presLayoutVars>
          <dgm:animLvl val="lvl"/>
          <dgm:resizeHandles val="exact"/>
        </dgm:presLayoutVars>
      </dgm:prSet>
      <dgm:spPr/>
      <dgm:t>
        <a:bodyPr/>
        <a:lstStyle/>
        <a:p>
          <a:endParaRPr lang="en-US"/>
        </a:p>
      </dgm:t>
    </dgm:pt>
    <dgm:pt modelId="{E04F6868-B361-42EC-9A9A-6444180A788A}" type="pres">
      <dgm:prSet presAssocID="{E6EE6712-EA1B-43CB-91B4-2BB35ADCA699}" presName="compositeNode" presStyleCnt="0">
        <dgm:presLayoutVars>
          <dgm:bulletEnabled val="1"/>
        </dgm:presLayoutVars>
      </dgm:prSet>
      <dgm:spPr/>
    </dgm:pt>
    <dgm:pt modelId="{68890C21-E774-45A0-9A62-2A7B5C7187B4}" type="pres">
      <dgm:prSet presAssocID="{E6EE6712-EA1B-43CB-91B4-2BB35ADCA699}" presName="bgRect" presStyleLbl="bgAccFollowNode1" presStyleIdx="0" presStyleCnt="1"/>
      <dgm:spPr/>
      <dgm:t>
        <a:bodyPr/>
        <a:lstStyle/>
        <a:p>
          <a:endParaRPr lang="en-US"/>
        </a:p>
      </dgm:t>
    </dgm:pt>
    <dgm:pt modelId="{6452444F-FE29-466A-A517-DE0B2E6E85D7}" type="pres">
      <dgm:prSet presAssocID="{AEBD077C-BADC-42BF-8A59-806F4D8B8D41}" presName="sibTransNodeCircle" presStyleLbl="alignNode1" presStyleIdx="0" presStyleCnt="2">
        <dgm:presLayoutVars>
          <dgm:chMax val="0"/>
          <dgm:bulletEnabled/>
        </dgm:presLayoutVars>
      </dgm:prSet>
      <dgm:spPr/>
      <dgm:t>
        <a:bodyPr/>
        <a:lstStyle/>
        <a:p>
          <a:endParaRPr lang="en-US"/>
        </a:p>
      </dgm:t>
    </dgm:pt>
    <dgm:pt modelId="{F2CA94EF-AFEF-489C-93D3-700EF768ECD3}" type="pres">
      <dgm:prSet presAssocID="{E6EE6712-EA1B-43CB-91B4-2BB35ADCA699}" presName="bottomLine" presStyleLbl="alignNode1" presStyleIdx="1" presStyleCnt="2">
        <dgm:presLayoutVars/>
      </dgm:prSet>
      <dgm:spPr/>
    </dgm:pt>
    <dgm:pt modelId="{5A3CDF25-9591-4885-8298-11647555720C}" type="pres">
      <dgm:prSet presAssocID="{E6EE6712-EA1B-43CB-91B4-2BB35ADCA699}" presName="nodeText" presStyleLbl="bgAccFollowNode1" presStyleIdx="0" presStyleCnt="1">
        <dgm:presLayoutVars>
          <dgm:bulletEnabled val="1"/>
        </dgm:presLayoutVars>
      </dgm:prSet>
      <dgm:spPr/>
      <dgm:t>
        <a:bodyPr/>
        <a:lstStyle/>
        <a:p>
          <a:endParaRPr lang="en-US"/>
        </a:p>
      </dgm:t>
    </dgm:pt>
  </dgm:ptLst>
  <dgm:cxnLst>
    <dgm:cxn modelId="{8D884CFB-5432-4C98-ABEE-0A76B2A6A957}" type="presOf" srcId="{E6EE6712-EA1B-43CB-91B4-2BB35ADCA699}" destId="{68890C21-E774-45A0-9A62-2A7B5C7187B4}" srcOrd="0" destOrd="0" presId="urn:microsoft.com/office/officeart/2016/7/layout/BasicLinearProcessNumbered"/>
    <dgm:cxn modelId="{F2044F9A-9630-44F0-B225-E4154FE53CF5}" type="presOf" srcId="{BD0274C6-DCAF-464B-AF0F-29817B77FE63}" destId="{5A3CDF25-9591-4885-8298-11647555720C}" srcOrd="0" destOrd="2" presId="urn:microsoft.com/office/officeart/2016/7/layout/BasicLinearProcessNumbered"/>
    <dgm:cxn modelId="{19A9C1BD-7072-42C7-9305-CD51A2751875}" type="presOf" srcId="{7B585A8C-8B3A-496D-88C8-DD1554FE4741}" destId="{5A3CDF25-9591-4885-8298-11647555720C}" srcOrd="0" destOrd="1" presId="urn:microsoft.com/office/officeart/2016/7/layout/BasicLinearProcessNumbered"/>
    <dgm:cxn modelId="{382065BB-BFC3-46A7-8107-1F7B09797EFB}" srcId="{58E37D5E-42DE-495A-BFE0-4A29A4AE374E}" destId="{E6EE6712-EA1B-43CB-91B4-2BB35ADCA699}" srcOrd="0" destOrd="0" parTransId="{A59C81DA-9BA6-4095-A190-9528EC1C07A1}" sibTransId="{AEBD077C-BADC-42BF-8A59-806F4D8B8D41}"/>
    <dgm:cxn modelId="{73605723-E870-44D8-BEC4-44A318A3DEA7}" type="presOf" srcId="{E6EE6712-EA1B-43CB-91B4-2BB35ADCA699}" destId="{5A3CDF25-9591-4885-8298-11647555720C}" srcOrd="1" destOrd="0" presId="urn:microsoft.com/office/officeart/2016/7/layout/BasicLinearProcessNumbered"/>
    <dgm:cxn modelId="{1409E1FF-9E76-432C-B419-FB7AD5256D19}" type="presOf" srcId="{AEBD077C-BADC-42BF-8A59-806F4D8B8D41}" destId="{6452444F-FE29-466A-A517-DE0B2E6E85D7}" srcOrd="0" destOrd="0" presId="urn:microsoft.com/office/officeart/2016/7/layout/BasicLinearProcessNumbered"/>
    <dgm:cxn modelId="{B617630F-0594-4196-8687-BA507D6C697F}" srcId="{E6EE6712-EA1B-43CB-91B4-2BB35ADCA699}" destId="{7B585A8C-8B3A-496D-88C8-DD1554FE4741}" srcOrd="0" destOrd="0" parTransId="{1B910E0D-77C6-4043-BAD3-A10E0A56CFED}" sibTransId="{53977D60-1E2C-43A9-9600-E04EA1E1BDD5}"/>
    <dgm:cxn modelId="{2FD56A3C-EB0B-4B4B-AD56-1764CEEBE6F6}" srcId="{E6EE6712-EA1B-43CB-91B4-2BB35ADCA699}" destId="{BD0274C6-DCAF-464B-AF0F-29817B77FE63}" srcOrd="1" destOrd="0" parTransId="{10D16095-1DF9-4379-B666-DE7A22253E05}" sibTransId="{B50A4D7F-EB7E-4091-B150-9B8656C15391}"/>
    <dgm:cxn modelId="{64E47BDB-0564-4F25-8127-17998048DB97}" type="presOf" srcId="{58E37D5E-42DE-495A-BFE0-4A29A4AE374E}" destId="{1AE3808C-E871-46C8-8F1A-3C89CFE978FF}" srcOrd="0" destOrd="0" presId="urn:microsoft.com/office/officeart/2016/7/layout/BasicLinearProcessNumbered"/>
    <dgm:cxn modelId="{0BB271CA-635B-4B4C-89A2-FB15218FD5B6}" type="presParOf" srcId="{1AE3808C-E871-46C8-8F1A-3C89CFE978FF}" destId="{E04F6868-B361-42EC-9A9A-6444180A788A}" srcOrd="0" destOrd="0" presId="urn:microsoft.com/office/officeart/2016/7/layout/BasicLinearProcessNumbered"/>
    <dgm:cxn modelId="{CBD1B7C0-0128-48FD-9BA0-3EEB2FF2CA66}" type="presParOf" srcId="{E04F6868-B361-42EC-9A9A-6444180A788A}" destId="{68890C21-E774-45A0-9A62-2A7B5C7187B4}" srcOrd="0" destOrd="0" presId="urn:microsoft.com/office/officeart/2016/7/layout/BasicLinearProcessNumbered"/>
    <dgm:cxn modelId="{0D130D51-D2B8-4505-9467-DC28ED32C191}" type="presParOf" srcId="{E04F6868-B361-42EC-9A9A-6444180A788A}" destId="{6452444F-FE29-466A-A517-DE0B2E6E85D7}" srcOrd="1" destOrd="0" presId="urn:microsoft.com/office/officeart/2016/7/layout/BasicLinearProcessNumbered"/>
    <dgm:cxn modelId="{EAB7F950-B6C7-4467-8818-F6BBD0BEFEA1}" type="presParOf" srcId="{E04F6868-B361-42EC-9A9A-6444180A788A}" destId="{F2CA94EF-AFEF-489C-93D3-700EF768ECD3}" srcOrd="2" destOrd="0" presId="urn:microsoft.com/office/officeart/2016/7/layout/BasicLinearProcessNumbered"/>
    <dgm:cxn modelId="{D9EE1258-2F2C-495F-8CF3-ACCE4FCDA460}" type="presParOf" srcId="{E04F6868-B361-42EC-9A9A-6444180A788A}" destId="{5A3CDF25-9591-4885-8298-11647555720C}"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37D5E-42DE-495A-BFE0-4A29A4AE374E}"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E9839E96-303A-452E-B97D-A9DD3B35244B}">
      <dgm:prSet/>
      <dgm:spPr/>
      <dgm:t>
        <a:bodyPr/>
        <a:lstStyle/>
        <a:p>
          <a:endParaRPr lang="en-US"/>
        </a:p>
      </dgm:t>
    </dgm:pt>
    <dgm:pt modelId="{A5A13216-A1C7-46B3-A3FF-135DB5DB7F76}" type="parTrans" cxnId="{8E2872DF-4AA8-4812-AF43-434BB6AD4E52}">
      <dgm:prSet/>
      <dgm:spPr/>
      <dgm:t>
        <a:bodyPr/>
        <a:lstStyle/>
        <a:p>
          <a:endParaRPr lang="en-US"/>
        </a:p>
      </dgm:t>
    </dgm:pt>
    <dgm:pt modelId="{58EBD2DE-AD0C-4C23-8EC9-3D61FD18F7C0}" type="sibTrans" cxnId="{8E2872DF-4AA8-4812-AF43-434BB6AD4E52}">
      <dgm:prSet phldrT="1" phldr="0"/>
      <dgm:spPr/>
      <dgm:t>
        <a:bodyPr/>
        <a:lstStyle/>
        <a:p>
          <a:r>
            <a:rPr lang="en-US"/>
            <a:t>1</a:t>
          </a:r>
        </a:p>
      </dgm:t>
    </dgm:pt>
    <dgm:pt modelId="{FBE301C7-A3BE-44E0-A556-6D727A5308B4}">
      <dgm:prSet/>
      <dgm:spPr/>
      <dgm:t>
        <a:bodyPr/>
        <a:lstStyle/>
        <a:p>
          <a:r>
            <a:rPr lang="en-US">
              <a:cs typeface="Calibri Light"/>
            </a:rPr>
            <a:t>We </a:t>
          </a:r>
          <a:r>
            <a:rPr lang="en-US"/>
            <a:t>help students have equal opportunity to prove that they are ready for harder classes, graduate school, and the option of meeting a requirement by taking a test instead of a course.</a:t>
          </a:r>
        </a:p>
      </dgm:t>
    </dgm:pt>
    <dgm:pt modelId="{06CD8671-AF33-46B2-B52B-5C2F7DD85B5F}" type="parTrans" cxnId="{C51E29DC-AC0D-47F5-A6D3-41931F24247B}">
      <dgm:prSet/>
      <dgm:spPr/>
      <dgm:t>
        <a:bodyPr/>
        <a:lstStyle/>
        <a:p>
          <a:endParaRPr lang="en-US"/>
        </a:p>
      </dgm:t>
    </dgm:pt>
    <dgm:pt modelId="{80BAA3D9-2490-42C7-93A4-2EC728718BE5}" type="sibTrans" cxnId="{C51E29DC-AC0D-47F5-A6D3-41931F24247B}">
      <dgm:prSet/>
      <dgm:spPr/>
      <dgm:t>
        <a:bodyPr/>
        <a:lstStyle/>
        <a:p>
          <a:endParaRPr lang="en-US"/>
        </a:p>
      </dgm:t>
    </dgm:pt>
    <dgm:pt modelId="{917BCE47-E668-4175-B036-E9734547997C}">
      <dgm:prSet/>
      <dgm:spPr/>
      <dgm:t>
        <a:bodyPr/>
        <a:lstStyle/>
        <a:p>
          <a:r>
            <a:rPr lang="en-US"/>
            <a:t>Testing</a:t>
          </a:r>
        </a:p>
      </dgm:t>
    </dgm:pt>
    <dgm:pt modelId="{C53F4B02-5DB7-4D41-BDF9-05D795AD8C46}" type="parTrans" cxnId="{5ACB9467-E236-448E-B890-4C9C6AB1D0FA}">
      <dgm:prSet/>
      <dgm:spPr/>
      <dgm:t>
        <a:bodyPr/>
        <a:lstStyle/>
        <a:p>
          <a:endParaRPr lang="en-US"/>
        </a:p>
      </dgm:t>
    </dgm:pt>
    <dgm:pt modelId="{9310B32D-001F-45F8-A7CB-A345A13E022F}" type="sibTrans" cxnId="{5ACB9467-E236-448E-B890-4C9C6AB1D0FA}">
      <dgm:prSet phldrT="3" phldr="0"/>
      <dgm:spPr/>
      <dgm:t>
        <a:bodyPr/>
        <a:lstStyle/>
        <a:p>
          <a:r>
            <a:rPr lang="en-US"/>
            <a:t>3</a:t>
          </a:r>
        </a:p>
      </dgm:t>
    </dgm:pt>
    <dgm:pt modelId="{A3676BBA-BEEB-4D78-8E17-38E889FB7050}">
      <dgm:prSet/>
      <dgm:spPr/>
      <dgm:t>
        <a:bodyPr/>
        <a:lstStyle/>
        <a:p>
          <a:endParaRPr lang="en-US"/>
        </a:p>
      </dgm:t>
    </dgm:pt>
    <dgm:pt modelId="{253F6B7E-8512-4CD0-80D2-853EFB37EA60}" type="parTrans" cxnId="{88B99620-4320-4344-8B2D-F492C5513E61}">
      <dgm:prSet/>
      <dgm:spPr/>
      <dgm:t>
        <a:bodyPr/>
        <a:lstStyle/>
        <a:p>
          <a:endParaRPr lang="en-US"/>
        </a:p>
      </dgm:t>
    </dgm:pt>
    <dgm:pt modelId="{4DB11042-FAA0-4FF4-AB2B-D25512C36465}" type="sibTrans" cxnId="{88B99620-4320-4344-8B2D-F492C5513E61}">
      <dgm:prSet phldrT="2" phldr="0"/>
      <dgm:spPr/>
      <dgm:t>
        <a:bodyPr/>
        <a:lstStyle/>
        <a:p>
          <a:r>
            <a:rPr lang="en-US"/>
            <a:t>2</a:t>
          </a:r>
        </a:p>
      </dgm:t>
    </dgm:pt>
    <dgm:pt modelId="{BE42F7AA-9580-4693-9CEA-19EC6C0E6D43}" type="pres">
      <dgm:prSet presAssocID="{58E37D5E-42DE-495A-BFE0-4A29A4AE374E}" presName="Name0" presStyleCnt="0">
        <dgm:presLayoutVars>
          <dgm:animLvl val="lvl"/>
          <dgm:resizeHandles val="exact"/>
        </dgm:presLayoutVars>
      </dgm:prSet>
      <dgm:spPr/>
      <dgm:t>
        <a:bodyPr/>
        <a:lstStyle/>
        <a:p>
          <a:endParaRPr lang="en-US"/>
        </a:p>
      </dgm:t>
    </dgm:pt>
    <dgm:pt modelId="{564E6870-B873-41D5-8C28-037F8725CF47}" type="pres">
      <dgm:prSet presAssocID="{E9839E96-303A-452E-B97D-A9DD3B35244B}" presName="compositeNode" presStyleCnt="0">
        <dgm:presLayoutVars>
          <dgm:bulletEnabled val="1"/>
        </dgm:presLayoutVars>
      </dgm:prSet>
      <dgm:spPr/>
    </dgm:pt>
    <dgm:pt modelId="{477FDDB4-AECD-462B-BD21-258FBDBF042A}" type="pres">
      <dgm:prSet presAssocID="{E9839E96-303A-452E-B97D-A9DD3B35244B}" presName="bgRect" presStyleLbl="bgAccFollowNode1" presStyleIdx="0" presStyleCnt="3"/>
      <dgm:spPr/>
      <dgm:t>
        <a:bodyPr/>
        <a:lstStyle/>
        <a:p>
          <a:endParaRPr lang="en-US"/>
        </a:p>
      </dgm:t>
    </dgm:pt>
    <dgm:pt modelId="{EB7EB717-3BC1-4FB6-94F8-928A1C02D3E7}" type="pres">
      <dgm:prSet presAssocID="{58EBD2DE-AD0C-4C23-8EC9-3D61FD18F7C0}" presName="sibTransNodeCircle" presStyleLbl="alignNode1" presStyleIdx="0" presStyleCnt="6">
        <dgm:presLayoutVars>
          <dgm:chMax val="0"/>
          <dgm:bulletEnabled/>
        </dgm:presLayoutVars>
      </dgm:prSet>
      <dgm:spPr/>
      <dgm:t>
        <a:bodyPr/>
        <a:lstStyle/>
        <a:p>
          <a:endParaRPr lang="en-US"/>
        </a:p>
      </dgm:t>
    </dgm:pt>
    <dgm:pt modelId="{F137A996-A528-4B7E-B12D-0AFCDB53E8E2}" type="pres">
      <dgm:prSet presAssocID="{E9839E96-303A-452E-B97D-A9DD3B35244B}" presName="bottomLine" presStyleLbl="alignNode1" presStyleIdx="1" presStyleCnt="6">
        <dgm:presLayoutVars/>
      </dgm:prSet>
      <dgm:spPr/>
    </dgm:pt>
    <dgm:pt modelId="{D89AADA0-06A2-4DA6-A3E6-B22A4CE3C967}" type="pres">
      <dgm:prSet presAssocID="{E9839E96-303A-452E-B97D-A9DD3B35244B}" presName="nodeText" presStyleLbl="bgAccFollowNode1" presStyleIdx="0" presStyleCnt="3">
        <dgm:presLayoutVars>
          <dgm:bulletEnabled val="1"/>
        </dgm:presLayoutVars>
      </dgm:prSet>
      <dgm:spPr/>
      <dgm:t>
        <a:bodyPr/>
        <a:lstStyle/>
        <a:p>
          <a:endParaRPr lang="en-US"/>
        </a:p>
      </dgm:t>
    </dgm:pt>
    <dgm:pt modelId="{9D492954-1C7A-49DE-BF3E-E2D0E15F2137}" type="pres">
      <dgm:prSet presAssocID="{58EBD2DE-AD0C-4C23-8EC9-3D61FD18F7C0}" presName="sibTrans" presStyleCnt="0"/>
      <dgm:spPr/>
    </dgm:pt>
    <dgm:pt modelId="{6FBFD281-974E-4783-B07D-D7917AD781A9}" type="pres">
      <dgm:prSet presAssocID="{A3676BBA-BEEB-4D78-8E17-38E889FB7050}" presName="compositeNode" presStyleCnt="0">
        <dgm:presLayoutVars>
          <dgm:bulletEnabled val="1"/>
        </dgm:presLayoutVars>
      </dgm:prSet>
      <dgm:spPr/>
    </dgm:pt>
    <dgm:pt modelId="{3A58F232-CF9C-4D21-A1A5-189F20E4AE14}" type="pres">
      <dgm:prSet presAssocID="{A3676BBA-BEEB-4D78-8E17-38E889FB7050}" presName="bgRect" presStyleLbl="bgAccFollowNode1" presStyleIdx="1" presStyleCnt="3"/>
      <dgm:spPr/>
      <dgm:t>
        <a:bodyPr/>
        <a:lstStyle/>
        <a:p>
          <a:endParaRPr lang="en-US"/>
        </a:p>
      </dgm:t>
    </dgm:pt>
    <dgm:pt modelId="{BDC53EB4-884F-4FB1-BB21-41E506E9A70F}" type="pres">
      <dgm:prSet presAssocID="{4DB11042-FAA0-4FF4-AB2B-D25512C36465}" presName="sibTransNodeCircle" presStyleLbl="alignNode1" presStyleIdx="2" presStyleCnt="6">
        <dgm:presLayoutVars>
          <dgm:chMax val="0"/>
          <dgm:bulletEnabled/>
        </dgm:presLayoutVars>
      </dgm:prSet>
      <dgm:spPr/>
      <dgm:t>
        <a:bodyPr/>
        <a:lstStyle/>
        <a:p>
          <a:endParaRPr lang="en-US"/>
        </a:p>
      </dgm:t>
    </dgm:pt>
    <dgm:pt modelId="{91EF9898-72C0-4C06-9BDB-D0DA2F761A4D}" type="pres">
      <dgm:prSet presAssocID="{A3676BBA-BEEB-4D78-8E17-38E889FB7050}" presName="bottomLine" presStyleLbl="alignNode1" presStyleIdx="3" presStyleCnt="6">
        <dgm:presLayoutVars/>
      </dgm:prSet>
      <dgm:spPr/>
    </dgm:pt>
    <dgm:pt modelId="{2FC25552-91A2-47F8-BADC-BE7995387325}" type="pres">
      <dgm:prSet presAssocID="{A3676BBA-BEEB-4D78-8E17-38E889FB7050}" presName="nodeText" presStyleLbl="bgAccFollowNode1" presStyleIdx="1" presStyleCnt="3">
        <dgm:presLayoutVars>
          <dgm:bulletEnabled val="1"/>
        </dgm:presLayoutVars>
      </dgm:prSet>
      <dgm:spPr/>
      <dgm:t>
        <a:bodyPr/>
        <a:lstStyle/>
        <a:p>
          <a:endParaRPr lang="en-US"/>
        </a:p>
      </dgm:t>
    </dgm:pt>
    <dgm:pt modelId="{8BAA4535-42D0-41D2-8C67-9F7420551E77}" type="pres">
      <dgm:prSet presAssocID="{4DB11042-FAA0-4FF4-AB2B-D25512C36465}" presName="sibTrans" presStyleCnt="0"/>
      <dgm:spPr/>
    </dgm:pt>
    <dgm:pt modelId="{3BE3D45A-DB6F-4BF9-A7EE-39A6CAFECDDE}" type="pres">
      <dgm:prSet presAssocID="{917BCE47-E668-4175-B036-E9734547997C}" presName="compositeNode" presStyleCnt="0">
        <dgm:presLayoutVars>
          <dgm:bulletEnabled val="1"/>
        </dgm:presLayoutVars>
      </dgm:prSet>
      <dgm:spPr/>
    </dgm:pt>
    <dgm:pt modelId="{773A31BB-5376-4C54-8CFD-E30B1CB089D3}" type="pres">
      <dgm:prSet presAssocID="{917BCE47-E668-4175-B036-E9734547997C}" presName="bgRect" presStyleLbl="bgAccFollowNode1" presStyleIdx="2" presStyleCnt="3"/>
      <dgm:spPr/>
      <dgm:t>
        <a:bodyPr/>
        <a:lstStyle/>
        <a:p>
          <a:endParaRPr lang="en-US"/>
        </a:p>
      </dgm:t>
    </dgm:pt>
    <dgm:pt modelId="{7B9A28D3-7568-428E-A0FB-9C49ECD85FAF}" type="pres">
      <dgm:prSet presAssocID="{9310B32D-001F-45F8-A7CB-A345A13E022F}" presName="sibTransNodeCircle" presStyleLbl="alignNode1" presStyleIdx="4" presStyleCnt="6">
        <dgm:presLayoutVars>
          <dgm:chMax val="0"/>
          <dgm:bulletEnabled/>
        </dgm:presLayoutVars>
      </dgm:prSet>
      <dgm:spPr/>
      <dgm:t>
        <a:bodyPr/>
        <a:lstStyle/>
        <a:p>
          <a:endParaRPr lang="en-US"/>
        </a:p>
      </dgm:t>
    </dgm:pt>
    <dgm:pt modelId="{E1278ECC-F612-40F1-B385-6DDE31B38E91}" type="pres">
      <dgm:prSet presAssocID="{917BCE47-E668-4175-B036-E9734547997C}" presName="bottomLine" presStyleLbl="alignNode1" presStyleIdx="5" presStyleCnt="6">
        <dgm:presLayoutVars/>
      </dgm:prSet>
      <dgm:spPr/>
    </dgm:pt>
    <dgm:pt modelId="{3973455E-4081-41C0-AF53-2543E09516DB}" type="pres">
      <dgm:prSet presAssocID="{917BCE47-E668-4175-B036-E9734547997C}" presName="nodeText" presStyleLbl="bgAccFollowNode1" presStyleIdx="2" presStyleCnt="3">
        <dgm:presLayoutVars>
          <dgm:bulletEnabled val="1"/>
        </dgm:presLayoutVars>
      </dgm:prSet>
      <dgm:spPr/>
      <dgm:t>
        <a:bodyPr/>
        <a:lstStyle/>
        <a:p>
          <a:endParaRPr lang="en-US"/>
        </a:p>
      </dgm:t>
    </dgm:pt>
  </dgm:ptLst>
  <dgm:cxnLst>
    <dgm:cxn modelId="{BBE00EAD-80D5-4F4C-8CB1-A1AD20832BA8}" type="presOf" srcId="{FBE301C7-A3BE-44E0-A556-6D727A5308B4}" destId="{3973455E-4081-41C0-AF53-2543E09516DB}" srcOrd="0" destOrd="1" presId="urn:microsoft.com/office/officeart/2016/7/layout/BasicLinearProcessNumbered"/>
    <dgm:cxn modelId="{5ACB9467-E236-448E-B890-4C9C6AB1D0FA}" srcId="{58E37D5E-42DE-495A-BFE0-4A29A4AE374E}" destId="{917BCE47-E668-4175-B036-E9734547997C}" srcOrd="2" destOrd="0" parTransId="{C53F4B02-5DB7-4D41-BDF9-05D795AD8C46}" sibTransId="{9310B32D-001F-45F8-A7CB-A345A13E022F}"/>
    <dgm:cxn modelId="{53A8DDF1-DEAD-459D-8F62-746275596999}" type="presOf" srcId="{917BCE47-E668-4175-B036-E9734547997C}" destId="{3973455E-4081-41C0-AF53-2543E09516DB}" srcOrd="1" destOrd="0" presId="urn:microsoft.com/office/officeart/2016/7/layout/BasicLinearProcessNumbered"/>
    <dgm:cxn modelId="{88B99620-4320-4344-8B2D-F492C5513E61}" srcId="{58E37D5E-42DE-495A-BFE0-4A29A4AE374E}" destId="{A3676BBA-BEEB-4D78-8E17-38E889FB7050}" srcOrd="1" destOrd="0" parTransId="{253F6B7E-8512-4CD0-80D2-853EFB37EA60}" sibTransId="{4DB11042-FAA0-4FF4-AB2B-D25512C36465}"/>
    <dgm:cxn modelId="{CC07D1D4-AB42-4D4B-8760-C6F1944596DA}" type="presOf" srcId="{A3676BBA-BEEB-4D78-8E17-38E889FB7050}" destId="{2FC25552-91A2-47F8-BADC-BE7995387325}" srcOrd="1" destOrd="0" presId="urn:microsoft.com/office/officeart/2016/7/layout/BasicLinearProcessNumbered"/>
    <dgm:cxn modelId="{E8903C82-67D8-446C-AF4E-5A1A6EFE6268}" type="presOf" srcId="{58E37D5E-42DE-495A-BFE0-4A29A4AE374E}" destId="{BE42F7AA-9580-4693-9CEA-19EC6C0E6D43}" srcOrd="0" destOrd="0" presId="urn:microsoft.com/office/officeart/2016/7/layout/BasicLinearProcessNumbered"/>
    <dgm:cxn modelId="{C51E29DC-AC0D-47F5-A6D3-41931F24247B}" srcId="{917BCE47-E668-4175-B036-E9734547997C}" destId="{FBE301C7-A3BE-44E0-A556-6D727A5308B4}" srcOrd="0" destOrd="0" parTransId="{06CD8671-AF33-46B2-B52B-5C2F7DD85B5F}" sibTransId="{80BAA3D9-2490-42C7-93A4-2EC728718BE5}"/>
    <dgm:cxn modelId="{E8FF2464-9A05-4876-B505-6E2BFB6593E9}" type="presOf" srcId="{58EBD2DE-AD0C-4C23-8EC9-3D61FD18F7C0}" destId="{EB7EB717-3BC1-4FB6-94F8-928A1C02D3E7}" srcOrd="0" destOrd="0" presId="urn:microsoft.com/office/officeart/2016/7/layout/BasicLinearProcessNumbered"/>
    <dgm:cxn modelId="{832B0F43-E7F1-429D-A33C-13711B35A45F}" type="presOf" srcId="{E9839E96-303A-452E-B97D-A9DD3B35244B}" destId="{D89AADA0-06A2-4DA6-A3E6-B22A4CE3C967}" srcOrd="1" destOrd="0" presId="urn:microsoft.com/office/officeart/2016/7/layout/BasicLinearProcessNumbered"/>
    <dgm:cxn modelId="{A717439C-833B-4A8F-90B0-49ADAEF2A221}" type="presOf" srcId="{A3676BBA-BEEB-4D78-8E17-38E889FB7050}" destId="{3A58F232-CF9C-4D21-A1A5-189F20E4AE14}" srcOrd="0" destOrd="0" presId="urn:microsoft.com/office/officeart/2016/7/layout/BasicLinearProcessNumbered"/>
    <dgm:cxn modelId="{8E2872DF-4AA8-4812-AF43-434BB6AD4E52}" srcId="{58E37D5E-42DE-495A-BFE0-4A29A4AE374E}" destId="{E9839E96-303A-452E-B97D-A9DD3B35244B}" srcOrd="0" destOrd="0" parTransId="{A5A13216-A1C7-46B3-A3FF-135DB5DB7F76}" sibTransId="{58EBD2DE-AD0C-4C23-8EC9-3D61FD18F7C0}"/>
    <dgm:cxn modelId="{7E8AA21C-80F0-45F0-9484-6AC6D08ECD07}" type="presOf" srcId="{917BCE47-E668-4175-B036-E9734547997C}" destId="{773A31BB-5376-4C54-8CFD-E30B1CB089D3}" srcOrd="0" destOrd="0" presId="urn:microsoft.com/office/officeart/2016/7/layout/BasicLinearProcessNumbered"/>
    <dgm:cxn modelId="{305BCF73-323B-465B-84EC-5020271B2175}" type="presOf" srcId="{E9839E96-303A-452E-B97D-A9DD3B35244B}" destId="{477FDDB4-AECD-462B-BD21-258FBDBF042A}" srcOrd="0" destOrd="0" presId="urn:microsoft.com/office/officeart/2016/7/layout/BasicLinearProcessNumbered"/>
    <dgm:cxn modelId="{3AA74859-0349-4990-BDFE-EECD84C71F9E}" type="presOf" srcId="{4DB11042-FAA0-4FF4-AB2B-D25512C36465}" destId="{BDC53EB4-884F-4FB1-BB21-41E506E9A70F}" srcOrd="0" destOrd="0" presId="urn:microsoft.com/office/officeart/2016/7/layout/BasicLinearProcessNumbered"/>
    <dgm:cxn modelId="{C3ABBD2D-805F-4B74-9312-20DA5E9DC688}" type="presOf" srcId="{9310B32D-001F-45F8-A7CB-A345A13E022F}" destId="{7B9A28D3-7568-428E-A0FB-9C49ECD85FAF}" srcOrd="0" destOrd="0" presId="urn:microsoft.com/office/officeart/2016/7/layout/BasicLinearProcessNumbered"/>
    <dgm:cxn modelId="{36F0FB17-F951-44C7-9E6E-56E39B9385CC}" type="presParOf" srcId="{BE42F7AA-9580-4693-9CEA-19EC6C0E6D43}" destId="{564E6870-B873-41D5-8C28-037F8725CF47}" srcOrd="0" destOrd="0" presId="urn:microsoft.com/office/officeart/2016/7/layout/BasicLinearProcessNumbered"/>
    <dgm:cxn modelId="{E17FECE5-7E78-4B1E-B23C-1F09978C1454}" type="presParOf" srcId="{564E6870-B873-41D5-8C28-037F8725CF47}" destId="{477FDDB4-AECD-462B-BD21-258FBDBF042A}" srcOrd="0" destOrd="0" presId="urn:microsoft.com/office/officeart/2016/7/layout/BasicLinearProcessNumbered"/>
    <dgm:cxn modelId="{BE863BEA-4DCF-4DEB-AA56-5449FE2B7141}" type="presParOf" srcId="{564E6870-B873-41D5-8C28-037F8725CF47}" destId="{EB7EB717-3BC1-4FB6-94F8-928A1C02D3E7}" srcOrd="1" destOrd="0" presId="urn:microsoft.com/office/officeart/2016/7/layout/BasicLinearProcessNumbered"/>
    <dgm:cxn modelId="{9AD890E4-A218-4976-842B-0B29B0E12505}" type="presParOf" srcId="{564E6870-B873-41D5-8C28-037F8725CF47}" destId="{F137A996-A528-4B7E-B12D-0AFCDB53E8E2}" srcOrd="2" destOrd="0" presId="urn:microsoft.com/office/officeart/2016/7/layout/BasicLinearProcessNumbered"/>
    <dgm:cxn modelId="{A56CC680-5383-4358-AEC7-B69361A3AF07}" type="presParOf" srcId="{564E6870-B873-41D5-8C28-037F8725CF47}" destId="{D89AADA0-06A2-4DA6-A3E6-B22A4CE3C967}" srcOrd="3" destOrd="0" presId="urn:microsoft.com/office/officeart/2016/7/layout/BasicLinearProcessNumbered"/>
    <dgm:cxn modelId="{F141B47A-0649-473C-88AA-EFA2B399D9D4}" type="presParOf" srcId="{BE42F7AA-9580-4693-9CEA-19EC6C0E6D43}" destId="{9D492954-1C7A-49DE-BF3E-E2D0E15F2137}" srcOrd="1" destOrd="0" presId="urn:microsoft.com/office/officeart/2016/7/layout/BasicLinearProcessNumbered"/>
    <dgm:cxn modelId="{C2889ADB-5B7C-4357-A3CA-9EB3B1F80707}" type="presParOf" srcId="{BE42F7AA-9580-4693-9CEA-19EC6C0E6D43}" destId="{6FBFD281-974E-4783-B07D-D7917AD781A9}" srcOrd="2" destOrd="0" presId="urn:microsoft.com/office/officeart/2016/7/layout/BasicLinearProcessNumbered"/>
    <dgm:cxn modelId="{C481BD73-362B-43C5-90D6-E5972C1C9570}" type="presParOf" srcId="{6FBFD281-974E-4783-B07D-D7917AD781A9}" destId="{3A58F232-CF9C-4D21-A1A5-189F20E4AE14}" srcOrd="0" destOrd="0" presId="urn:microsoft.com/office/officeart/2016/7/layout/BasicLinearProcessNumbered"/>
    <dgm:cxn modelId="{F658F05F-AD74-4196-A9D4-1A8B31654DFE}" type="presParOf" srcId="{6FBFD281-974E-4783-B07D-D7917AD781A9}" destId="{BDC53EB4-884F-4FB1-BB21-41E506E9A70F}" srcOrd="1" destOrd="0" presId="urn:microsoft.com/office/officeart/2016/7/layout/BasicLinearProcessNumbered"/>
    <dgm:cxn modelId="{0BCE6A8C-7883-4A81-9AD0-0A21DE32586A}" type="presParOf" srcId="{6FBFD281-974E-4783-B07D-D7917AD781A9}" destId="{91EF9898-72C0-4C06-9BDB-D0DA2F761A4D}" srcOrd="2" destOrd="0" presId="urn:microsoft.com/office/officeart/2016/7/layout/BasicLinearProcessNumbered"/>
    <dgm:cxn modelId="{7C052BCB-DAB5-4732-A037-7906702041D7}" type="presParOf" srcId="{6FBFD281-974E-4783-B07D-D7917AD781A9}" destId="{2FC25552-91A2-47F8-BADC-BE7995387325}" srcOrd="3" destOrd="0" presId="urn:microsoft.com/office/officeart/2016/7/layout/BasicLinearProcessNumbered"/>
    <dgm:cxn modelId="{961498B1-723E-4F07-9D3A-8EF2C125AC70}" type="presParOf" srcId="{BE42F7AA-9580-4693-9CEA-19EC6C0E6D43}" destId="{8BAA4535-42D0-41D2-8C67-9F7420551E77}" srcOrd="3" destOrd="0" presId="urn:microsoft.com/office/officeart/2016/7/layout/BasicLinearProcessNumbered"/>
    <dgm:cxn modelId="{3C4313DC-5078-417A-BC42-012F963355FB}" type="presParOf" srcId="{BE42F7AA-9580-4693-9CEA-19EC6C0E6D43}" destId="{3BE3D45A-DB6F-4BF9-A7EE-39A6CAFECDDE}" srcOrd="4" destOrd="0" presId="urn:microsoft.com/office/officeart/2016/7/layout/BasicLinearProcessNumbered"/>
    <dgm:cxn modelId="{B5DC4434-99BB-4D4F-ADAA-E2BD54564A95}" type="presParOf" srcId="{3BE3D45A-DB6F-4BF9-A7EE-39A6CAFECDDE}" destId="{773A31BB-5376-4C54-8CFD-E30B1CB089D3}" srcOrd="0" destOrd="0" presId="urn:microsoft.com/office/officeart/2016/7/layout/BasicLinearProcessNumbered"/>
    <dgm:cxn modelId="{A916B456-2C5E-45EB-A6E7-6457BB7EE022}" type="presParOf" srcId="{3BE3D45A-DB6F-4BF9-A7EE-39A6CAFECDDE}" destId="{7B9A28D3-7568-428E-A0FB-9C49ECD85FAF}" srcOrd="1" destOrd="0" presId="urn:microsoft.com/office/officeart/2016/7/layout/BasicLinearProcessNumbered"/>
    <dgm:cxn modelId="{DFD606F8-635E-4A0E-A681-DDCF110BE505}" type="presParOf" srcId="{3BE3D45A-DB6F-4BF9-A7EE-39A6CAFECDDE}" destId="{E1278ECC-F612-40F1-B385-6DDE31B38E91}" srcOrd="2" destOrd="0" presId="urn:microsoft.com/office/officeart/2016/7/layout/BasicLinearProcessNumbered"/>
    <dgm:cxn modelId="{714548D8-930B-4FDB-89F1-5428C454E4BE}" type="presParOf" srcId="{3BE3D45A-DB6F-4BF9-A7EE-39A6CAFECDDE}" destId="{3973455E-4081-41C0-AF53-2543E09516DB}" srcOrd="3" destOrd="0" presId="urn:microsoft.com/office/officeart/2016/7/layout/BasicLinear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C888-BFBB-4033-B696-2305EFA4AF59}">
      <dsp:nvSpPr>
        <dsp:cNvPr id="0" name=""/>
        <dsp:cNvSpPr/>
      </dsp:nvSpPr>
      <dsp:spPr>
        <a:xfrm>
          <a:off x="0" y="0"/>
          <a:ext cx="2938860" cy="405643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125" tIns="330200" rIns="229125" bIns="330200" numCol="1" spcCol="1270" anchor="t" anchorCtr="0">
          <a:noAutofit/>
        </a:bodyPr>
        <a:lstStyle/>
        <a:p>
          <a:pPr lvl="0" algn="l" defTabSz="755650">
            <a:lnSpc>
              <a:spcPct val="90000"/>
            </a:lnSpc>
            <a:spcBef>
              <a:spcPct val="0"/>
            </a:spcBef>
            <a:spcAft>
              <a:spcPct val="35000"/>
            </a:spcAft>
          </a:pPr>
          <a:r>
            <a:rPr lang="en-US" sz="1700" kern="1200">
              <a:cs typeface="Calibri Light"/>
            </a:rPr>
            <a:t>Research Services</a:t>
          </a:r>
        </a:p>
        <a:p>
          <a:pPr marL="114300" lvl="1" indent="-114300" algn="l" defTabSz="577850">
            <a:lnSpc>
              <a:spcPct val="90000"/>
            </a:lnSpc>
            <a:spcBef>
              <a:spcPct val="0"/>
            </a:spcBef>
            <a:spcAft>
              <a:spcPct val="15000"/>
            </a:spcAft>
            <a:buChar char="••"/>
          </a:pPr>
          <a:r>
            <a:rPr lang="en-US" sz="1300" kern="1200"/>
            <a:t>We help administrators to learn what types of students attend Wayne, so that they can make the university a better place for them.</a:t>
          </a:r>
        </a:p>
      </dsp:txBody>
      <dsp:txXfrm>
        <a:off x="0" y="1541444"/>
        <a:ext cx="2938860" cy="2433860"/>
      </dsp:txXfrm>
    </dsp:sp>
    <dsp:sp modelId="{F5E99D2A-467A-45AD-B139-B2F221771186}">
      <dsp:nvSpPr>
        <dsp:cNvPr id="0" name=""/>
        <dsp:cNvSpPr/>
      </dsp:nvSpPr>
      <dsp:spPr>
        <a:xfrm>
          <a:off x="860964" y="405643"/>
          <a:ext cx="1216930" cy="1216930"/>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77" tIns="12700" rIns="94877"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039179" y="583858"/>
        <a:ext cx="860500" cy="860500"/>
      </dsp:txXfrm>
    </dsp:sp>
    <dsp:sp modelId="{05E22F6E-EF18-4561-9097-DE2905EA0C11}">
      <dsp:nvSpPr>
        <dsp:cNvPr id="0" name=""/>
        <dsp:cNvSpPr/>
      </dsp:nvSpPr>
      <dsp:spPr>
        <a:xfrm>
          <a:off x="0" y="4056362"/>
          <a:ext cx="293886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2D8F7-E294-4002-ACE4-15FECCCB2931}">
      <dsp:nvSpPr>
        <dsp:cNvPr id="0" name=""/>
        <dsp:cNvSpPr/>
      </dsp:nvSpPr>
      <dsp:spPr>
        <a:xfrm>
          <a:off x="3232746" y="0"/>
          <a:ext cx="2938860" cy="405643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125" tIns="330200" rIns="229125" bIns="330200" numCol="1" spcCol="1270" anchor="t" anchorCtr="0">
          <a:noAutofit/>
        </a:bodyPr>
        <a:lstStyle/>
        <a:p>
          <a:pPr lvl="0" algn="l" defTabSz="755650">
            <a:lnSpc>
              <a:spcPct val="90000"/>
            </a:lnSpc>
            <a:spcBef>
              <a:spcPct val="0"/>
            </a:spcBef>
            <a:spcAft>
              <a:spcPct val="35000"/>
            </a:spcAft>
          </a:pPr>
          <a:r>
            <a:rPr lang="en-US" sz="1700" kern="1200">
              <a:cs typeface="Calibri Light"/>
            </a:rPr>
            <a:t>Evaluation</a:t>
          </a:r>
        </a:p>
        <a:p>
          <a:pPr marL="114300" lvl="1" indent="-114300" algn="l" defTabSz="577850">
            <a:lnSpc>
              <a:spcPct val="90000"/>
            </a:lnSpc>
            <a:spcBef>
              <a:spcPct val="0"/>
            </a:spcBef>
            <a:spcAft>
              <a:spcPct val="15000"/>
            </a:spcAft>
            <a:buChar char="••"/>
          </a:pPr>
          <a:r>
            <a:rPr lang="en-US" sz="1300" kern="1200">
              <a:cs typeface="Calibri Light"/>
            </a:rPr>
            <a:t>We help good faculty be rewarded by higher pay and promotions.</a:t>
          </a:r>
        </a:p>
        <a:p>
          <a:pPr marL="114300" lvl="1" indent="-114300" algn="l" defTabSz="577850">
            <a:lnSpc>
              <a:spcPct val="90000"/>
            </a:lnSpc>
            <a:spcBef>
              <a:spcPct val="0"/>
            </a:spcBef>
            <a:spcAft>
              <a:spcPct val="15000"/>
            </a:spcAft>
            <a:buChar char="••"/>
          </a:pPr>
          <a:r>
            <a:rPr lang="en-US" sz="1300" kern="1200">
              <a:cs typeface="Calibri Light"/>
            </a:rPr>
            <a:t>We help students gain an inside track to best faculty.</a:t>
          </a:r>
        </a:p>
      </dsp:txBody>
      <dsp:txXfrm>
        <a:off x="3232746" y="1541444"/>
        <a:ext cx="2938860" cy="2433860"/>
      </dsp:txXfrm>
    </dsp:sp>
    <dsp:sp modelId="{DD96A0C3-C966-419A-A17A-9490A7B4E71A}">
      <dsp:nvSpPr>
        <dsp:cNvPr id="0" name=""/>
        <dsp:cNvSpPr/>
      </dsp:nvSpPr>
      <dsp:spPr>
        <a:xfrm>
          <a:off x="4093710" y="405643"/>
          <a:ext cx="1216930" cy="1216930"/>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77" tIns="12700" rIns="94877"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271925" y="583858"/>
        <a:ext cx="860500" cy="860500"/>
      </dsp:txXfrm>
    </dsp:sp>
    <dsp:sp modelId="{2F9F6451-6FF6-47FA-9F39-6DFA79A128AC}">
      <dsp:nvSpPr>
        <dsp:cNvPr id="0" name=""/>
        <dsp:cNvSpPr/>
      </dsp:nvSpPr>
      <dsp:spPr>
        <a:xfrm>
          <a:off x="3232746" y="4056362"/>
          <a:ext cx="293886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22EED-4A68-447E-95C6-8022F850DACA}">
      <dsp:nvSpPr>
        <dsp:cNvPr id="0" name=""/>
        <dsp:cNvSpPr/>
      </dsp:nvSpPr>
      <dsp:spPr>
        <a:xfrm>
          <a:off x="6465492" y="0"/>
          <a:ext cx="2938860" cy="405643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125" tIns="330200" rIns="229125" bIns="330200" numCol="1" spcCol="1270" anchor="t" anchorCtr="0">
          <a:noAutofit/>
        </a:bodyPr>
        <a:lstStyle/>
        <a:p>
          <a:pPr lvl="0" algn="l" defTabSz="755650">
            <a:lnSpc>
              <a:spcPct val="90000"/>
            </a:lnSpc>
            <a:spcBef>
              <a:spcPct val="0"/>
            </a:spcBef>
            <a:spcAft>
              <a:spcPct val="35000"/>
            </a:spcAft>
          </a:pPr>
          <a:r>
            <a:rPr lang="en-US" sz="1700" kern="1200">
              <a:cs typeface="Calibri Light"/>
            </a:rPr>
            <a:t>Testing</a:t>
          </a:r>
        </a:p>
        <a:p>
          <a:pPr marL="114300" lvl="1" indent="-114300" algn="l" defTabSz="577850">
            <a:lnSpc>
              <a:spcPct val="90000"/>
            </a:lnSpc>
            <a:spcBef>
              <a:spcPct val="0"/>
            </a:spcBef>
            <a:spcAft>
              <a:spcPct val="15000"/>
            </a:spcAft>
            <a:buChar char="••"/>
          </a:pPr>
          <a:r>
            <a:rPr lang="en-US" sz="1300" kern="1200">
              <a:cs typeface="Calibri Light"/>
            </a:rPr>
            <a:t>We help students have equal opportunity to prove that they are ready for harder classes, graduate school, and the option of meeting a requirement by taking a test instead of a course. </a:t>
          </a:r>
        </a:p>
      </dsp:txBody>
      <dsp:txXfrm>
        <a:off x="6465492" y="1541444"/>
        <a:ext cx="2938860" cy="2433860"/>
      </dsp:txXfrm>
    </dsp:sp>
    <dsp:sp modelId="{378CB779-758A-45EF-960E-7BA9A1ABEC51}">
      <dsp:nvSpPr>
        <dsp:cNvPr id="0" name=""/>
        <dsp:cNvSpPr/>
      </dsp:nvSpPr>
      <dsp:spPr>
        <a:xfrm>
          <a:off x="7326456" y="405643"/>
          <a:ext cx="1216930" cy="1216930"/>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877" tIns="12700" rIns="94877"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7504671" y="583858"/>
        <a:ext cx="860500" cy="860500"/>
      </dsp:txXfrm>
    </dsp:sp>
    <dsp:sp modelId="{F576E426-629F-4AE5-B711-92CCC77A7732}">
      <dsp:nvSpPr>
        <dsp:cNvPr id="0" name=""/>
        <dsp:cNvSpPr/>
      </dsp:nvSpPr>
      <dsp:spPr>
        <a:xfrm>
          <a:off x="6465492" y="4056362"/>
          <a:ext cx="293886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29E56-BA95-4ABF-8D86-7360D11261C4}">
      <dsp:nvSpPr>
        <dsp:cNvPr id="0" name=""/>
        <dsp:cNvSpPr/>
      </dsp:nvSpPr>
      <dsp:spPr>
        <a:xfrm>
          <a:off x="0" y="0"/>
          <a:ext cx="8946541" cy="419548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7507" tIns="330200" rIns="697507" bIns="330200" numCol="1" spcCol="1270" anchor="t" anchorCtr="0">
          <a:noAutofit/>
        </a:bodyPr>
        <a:lstStyle/>
        <a:p>
          <a:pPr lvl="0" algn="l" defTabSz="1155700">
            <a:lnSpc>
              <a:spcPct val="90000"/>
            </a:lnSpc>
            <a:spcBef>
              <a:spcPct val="0"/>
            </a:spcBef>
            <a:spcAft>
              <a:spcPct val="35000"/>
            </a:spcAft>
          </a:pPr>
          <a:r>
            <a:rPr lang="en-US" sz="2600" kern="1200">
              <a:cs typeface="Calibri Light"/>
            </a:rPr>
            <a:t>Research Services</a:t>
          </a:r>
        </a:p>
        <a:p>
          <a:pPr marL="228600" lvl="1" indent="-228600" algn="l" defTabSz="889000">
            <a:lnSpc>
              <a:spcPct val="90000"/>
            </a:lnSpc>
            <a:spcBef>
              <a:spcPct val="0"/>
            </a:spcBef>
            <a:spcAft>
              <a:spcPct val="15000"/>
            </a:spcAft>
            <a:buChar char="••"/>
          </a:pPr>
          <a:r>
            <a:rPr lang="en-US" sz="2000" kern="1200"/>
            <a:t>We help administrators to learn what types of students attend Wayne, so that they can make the university a better place for them.</a:t>
          </a:r>
        </a:p>
      </dsp:txBody>
      <dsp:txXfrm>
        <a:off x="0" y="1594282"/>
        <a:ext cx="8946541" cy="2517288"/>
      </dsp:txXfrm>
    </dsp:sp>
    <dsp:sp modelId="{C316CCA0-7FE4-42B4-A97C-94F76EDB1DC3}">
      <dsp:nvSpPr>
        <dsp:cNvPr id="0" name=""/>
        <dsp:cNvSpPr/>
      </dsp:nvSpPr>
      <dsp:spPr>
        <a:xfrm>
          <a:off x="3843948" y="419548"/>
          <a:ext cx="1258644" cy="1258644"/>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129" tIns="12700" rIns="98129"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4028272" y="603872"/>
        <a:ext cx="889996" cy="889996"/>
      </dsp:txXfrm>
    </dsp:sp>
    <dsp:sp modelId="{FE72A680-50E9-4ADD-9023-55375CD71274}">
      <dsp:nvSpPr>
        <dsp:cNvPr id="0" name=""/>
        <dsp:cNvSpPr/>
      </dsp:nvSpPr>
      <dsp:spPr>
        <a:xfrm>
          <a:off x="0" y="4195409"/>
          <a:ext cx="8946541" cy="72"/>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90C21-E774-45A0-9A62-2A7B5C7187B4}">
      <dsp:nvSpPr>
        <dsp:cNvPr id="0" name=""/>
        <dsp:cNvSpPr/>
      </dsp:nvSpPr>
      <dsp:spPr>
        <a:xfrm>
          <a:off x="0" y="0"/>
          <a:ext cx="8946541" cy="419548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2960" tIns="330200" rIns="697507" bIns="330200" numCol="1" spcCol="1270" anchor="t" anchorCtr="0">
          <a:noAutofit/>
        </a:bodyPr>
        <a:lstStyle/>
        <a:p>
          <a:pPr lvl="0" algn="l" defTabSz="1155700">
            <a:lnSpc>
              <a:spcPct val="90000"/>
            </a:lnSpc>
            <a:spcBef>
              <a:spcPct val="0"/>
            </a:spcBef>
            <a:spcAft>
              <a:spcPct val="35000"/>
            </a:spcAft>
          </a:pPr>
          <a:r>
            <a:rPr lang="en-US" sz="2600" kern="1200">
              <a:cs typeface="Calibri Light"/>
            </a:rPr>
            <a:t>Evaluation</a:t>
          </a:r>
        </a:p>
        <a:p>
          <a:pPr marL="228600" lvl="1" indent="-228600" algn="l" defTabSz="889000">
            <a:lnSpc>
              <a:spcPct val="90000"/>
            </a:lnSpc>
            <a:spcBef>
              <a:spcPct val="0"/>
            </a:spcBef>
            <a:spcAft>
              <a:spcPct val="15000"/>
            </a:spcAft>
            <a:buChar char="••"/>
          </a:pPr>
          <a:r>
            <a:rPr lang="en-US" sz="2000" kern="1200"/>
            <a:t>We help good faculty be rewarded by higher pay and promotions.</a:t>
          </a:r>
        </a:p>
        <a:p>
          <a:pPr marL="228600" lvl="1" indent="-228600" algn="l" defTabSz="889000">
            <a:lnSpc>
              <a:spcPct val="90000"/>
            </a:lnSpc>
            <a:spcBef>
              <a:spcPct val="0"/>
            </a:spcBef>
            <a:spcAft>
              <a:spcPct val="15000"/>
            </a:spcAft>
            <a:buChar char="••"/>
          </a:pPr>
          <a:r>
            <a:rPr lang="en-US" sz="2000" kern="1200"/>
            <a:t>We help students gain an inside track to best faculty.</a:t>
          </a:r>
        </a:p>
      </dsp:txBody>
      <dsp:txXfrm>
        <a:off x="0" y="1594282"/>
        <a:ext cx="8946541" cy="2517288"/>
      </dsp:txXfrm>
    </dsp:sp>
    <dsp:sp modelId="{6452444F-FE29-466A-A517-DE0B2E6E85D7}">
      <dsp:nvSpPr>
        <dsp:cNvPr id="0" name=""/>
        <dsp:cNvSpPr/>
      </dsp:nvSpPr>
      <dsp:spPr>
        <a:xfrm>
          <a:off x="3843948" y="419548"/>
          <a:ext cx="1258644" cy="1258644"/>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129" tIns="12700" rIns="98129"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028272" y="603872"/>
        <a:ext cx="889996" cy="889996"/>
      </dsp:txXfrm>
    </dsp:sp>
    <dsp:sp modelId="{F2CA94EF-AFEF-489C-93D3-700EF768ECD3}">
      <dsp:nvSpPr>
        <dsp:cNvPr id="0" name=""/>
        <dsp:cNvSpPr/>
      </dsp:nvSpPr>
      <dsp:spPr>
        <a:xfrm>
          <a:off x="0" y="4195409"/>
          <a:ext cx="8946541" cy="72"/>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FDDB4-AECD-462B-BD21-258FBDBF042A}">
      <dsp:nvSpPr>
        <dsp:cNvPr id="0" name=""/>
        <dsp:cNvSpPr/>
      </dsp:nvSpPr>
      <dsp:spPr>
        <a:xfrm>
          <a:off x="0" y="0"/>
          <a:ext cx="7055742" cy="3785419"/>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0093" tIns="330200" rIns="550093" bIns="330200" numCol="1" spcCol="1270" anchor="t" anchorCtr="0">
          <a:noAutofit/>
        </a:bodyPr>
        <a:lstStyle/>
        <a:p>
          <a:pPr lvl="0" algn="l" defTabSz="1066800">
            <a:lnSpc>
              <a:spcPct val="90000"/>
            </a:lnSpc>
            <a:spcBef>
              <a:spcPct val="0"/>
            </a:spcBef>
            <a:spcAft>
              <a:spcPct val="35000"/>
            </a:spcAft>
          </a:pPr>
          <a:endParaRPr lang="en-US" sz="2400" kern="1200"/>
        </a:p>
      </dsp:txBody>
      <dsp:txXfrm>
        <a:off x="0" y="1438459"/>
        <a:ext cx="7055742" cy="2271251"/>
      </dsp:txXfrm>
    </dsp:sp>
    <dsp:sp modelId="{EB7EB717-3BC1-4FB6-94F8-928A1C02D3E7}">
      <dsp:nvSpPr>
        <dsp:cNvPr id="0" name=""/>
        <dsp:cNvSpPr/>
      </dsp:nvSpPr>
      <dsp:spPr>
        <a:xfrm>
          <a:off x="2960058" y="378541"/>
          <a:ext cx="1135625" cy="1135625"/>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538" tIns="12700" rIns="88538"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3126366" y="544849"/>
        <a:ext cx="803009" cy="803009"/>
      </dsp:txXfrm>
    </dsp:sp>
    <dsp:sp modelId="{F137A996-A528-4B7E-B12D-0AFCDB53E8E2}">
      <dsp:nvSpPr>
        <dsp:cNvPr id="0" name=""/>
        <dsp:cNvSpPr/>
      </dsp:nvSpPr>
      <dsp:spPr>
        <a:xfrm>
          <a:off x="0" y="3785347"/>
          <a:ext cx="7055742"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A58F232-CF9C-4D21-A1A5-189F20E4AE14}">
      <dsp:nvSpPr>
        <dsp:cNvPr id="0" name=""/>
        <dsp:cNvSpPr/>
      </dsp:nvSpPr>
      <dsp:spPr>
        <a:xfrm>
          <a:off x="7761316" y="0"/>
          <a:ext cx="7055742" cy="3785419"/>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0093" tIns="330200" rIns="550093" bIns="330200" numCol="1" spcCol="1270" anchor="t" anchorCtr="0">
          <a:noAutofit/>
        </a:bodyPr>
        <a:lstStyle/>
        <a:p>
          <a:pPr lvl="0" algn="l" defTabSz="1066800">
            <a:lnSpc>
              <a:spcPct val="90000"/>
            </a:lnSpc>
            <a:spcBef>
              <a:spcPct val="0"/>
            </a:spcBef>
            <a:spcAft>
              <a:spcPct val="35000"/>
            </a:spcAft>
          </a:pPr>
          <a:endParaRPr lang="en-US" sz="2400" kern="1200"/>
        </a:p>
      </dsp:txBody>
      <dsp:txXfrm>
        <a:off x="7761316" y="1438459"/>
        <a:ext cx="7055742" cy="2271251"/>
      </dsp:txXfrm>
    </dsp:sp>
    <dsp:sp modelId="{BDC53EB4-884F-4FB1-BB21-41E506E9A70F}">
      <dsp:nvSpPr>
        <dsp:cNvPr id="0" name=""/>
        <dsp:cNvSpPr/>
      </dsp:nvSpPr>
      <dsp:spPr>
        <a:xfrm>
          <a:off x="10721375" y="378541"/>
          <a:ext cx="1135625" cy="1135625"/>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538" tIns="12700" rIns="88538"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10887683" y="544849"/>
        <a:ext cx="803009" cy="803009"/>
      </dsp:txXfrm>
    </dsp:sp>
    <dsp:sp modelId="{91EF9898-72C0-4C06-9BDB-D0DA2F761A4D}">
      <dsp:nvSpPr>
        <dsp:cNvPr id="0" name=""/>
        <dsp:cNvSpPr/>
      </dsp:nvSpPr>
      <dsp:spPr>
        <a:xfrm>
          <a:off x="7761316" y="3785347"/>
          <a:ext cx="7055742"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73A31BB-5376-4C54-8CFD-E30B1CB089D3}">
      <dsp:nvSpPr>
        <dsp:cNvPr id="0" name=""/>
        <dsp:cNvSpPr/>
      </dsp:nvSpPr>
      <dsp:spPr>
        <a:xfrm>
          <a:off x="15522633" y="0"/>
          <a:ext cx="7055742" cy="3785419"/>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0093" tIns="330200" rIns="550093" bIns="330200" numCol="1" spcCol="1270" anchor="t" anchorCtr="0">
          <a:noAutofit/>
        </a:bodyPr>
        <a:lstStyle/>
        <a:p>
          <a:pPr lvl="0" algn="l" defTabSz="1066800">
            <a:lnSpc>
              <a:spcPct val="90000"/>
            </a:lnSpc>
            <a:spcBef>
              <a:spcPct val="0"/>
            </a:spcBef>
            <a:spcAft>
              <a:spcPct val="35000"/>
            </a:spcAft>
          </a:pPr>
          <a:r>
            <a:rPr lang="en-US" sz="2400" kern="1200"/>
            <a:t>Testing</a:t>
          </a:r>
        </a:p>
        <a:p>
          <a:pPr marL="171450" lvl="1" indent="-171450" algn="l" defTabSz="844550">
            <a:lnSpc>
              <a:spcPct val="90000"/>
            </a:lnSpc>
            <a:spcBef>
              <a:spcPct val="0"/>
            </a:spcBef>
            <a:spcAft>
              <a:spcPct val="15000"/>
            </a:spcAft>
            <a:buChar char="••"/>
          </a:pPr>
          <a:r>
            <a:rPr lang="en-US" sz="1900" kern="1200">
              <a:cs typeface="Calibri Light"/>
            </a:rPr>
            <a:t>We </a:t>
          </a:r>
          <a:r>
            <a:rPr lang="en-US" sz="1900" kern="1200"/>
            <a:t>help students have equal opportunity to prove that they are ready for harder classes, graduate school, and the option of meeting a requirement by taking a test instead of a course.</a:t>
          </a:r>
        </a:p>
      </dsp:txBody>
      <dsp:txXfrm>
        <a:off x="15522633" y="1438459"/>
        <a:ext cx="7055742" cy="2271251"/>
      </dsp:txXfrm>
    </dsp:sp>
    <dsp:sp modelId="{7B9A28D3-7568-428E-A0FB-9C49ECD85FAF}">
      <dsp:nvSpPr>
        <dsp:cNvPr id="0" name=""/>
        <dsp:cNvSpPr/>
      </dsp:nvSpPr>
      <dsp:spPr>
        <a:xfrm>
          <a:off x="18482691" y="378541"/>
          <a:ext cx="1135625" cy="1135625"/>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538" tIns="12700" rIns="88538"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18648999" y="544849"/>
        <a:ext cx="803009" cy="803009"/>
      </dsp:txXfrm>
    </dsp:sp>
    <dsp:sp modelId="{E1278ECC-F612-40F1-B385-6DDE31B38E91}">
      <dsp:nvSpPr>
        <dsp:cNvPr id="0" name=""/>
        <dsp:cNvSpPr/>
      </dsp:nvSpPr>
      <dsp:spPr>
        <a:xfrm>
          <a:off x="15522633" y="3785347"/>
          <a:ext cx="7055742"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060D221-EDF7-4299-A7DD-A5E8B376FDD3}" type="datetimeFigureOut">
              <a:rPr lang="en-US" smtClean="0"/>
              <a:t>5/8/2019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1E94A47-C4AE-421E-A4DF-5F351F9C6B51}" type="slidenum">
              <a:rPr lang="en-US" smtClean="0"/>
              <a:t>‹#›</a:t>
            </a:fld>
            <a:endParaRPr lang="en-US"/>
          </a:p>
        </p:txBody>
      </p:sp>
    </p:spTree>
    <p:extLst>
      <p:ext uri="{BB962C8B-B14F-4D97-AF65-F5344CB8AC3E}">
        <p14:creationId xmlns:p14="http://schemas.microsoft.com/office/powerpoint/2010/main" val="21942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1458558"/>
          </a:xfrm>
          <a:prstGeom prst="rect">
            <a:avLst/>
          </a:prstGeom>
        </p:spPr>
        <p:txBody>
          <a:bodyPr vert="horz" lIns="152421" tIns="76211" rIns="152421" bIns="76211" rtlCol="0"/>
          <a:lstStyle>
            <a:lvl1pPr algn="l">
              <a:defRPr sz="2000"/>
            </a:lvl1pPr>
          </a:lstStyle>
          <a:p>
            <a:endParaRPr lang="en-US"/>
          </a:p>
        </p:txBody>
      </p:sp>
      <p:sp>
        <p:nvSpPr>
          <p:cNvPr id="3" name="Date Placeholder 2"/>
          <p:cNvSpPr>
            <a:spLocks noGrp="1"/>
          </p:cNvSpPr>
          <p:nvPr>
            <p:ph type="dt" idx="1"/>
          </p:nvPr>
        </p:nvSpPr>
        <p:spPr>
          <a:xfrm>
            <a:off x="3970938" y="0"/>
            <a:ext cx="3037840" cy="1458558"/>
          </a:xfrm>
          <a:prstGeom prst="rect">
            <a:avLst/>
          </a:prstGeom>
        </p:spPr>
        <p:txBody>
          <a:bodyPr vert="horz" lIns="152421" tIns="76211" rIns="152421" bIns="76211" rtlCol="0"/>
          <a:lstStyle>
            <a:lvl1pPr algn="r">
              <a:defRPr sz="2000"/>
            </a:lvl1pPr>
          </a:lstStyle>
          <a:p>
            <a:fld id="{41DF11A5-4F6C-4933-B940-9B48910AB3E2}" type="datetimeFigureOut">
              <a:rPr lang="en-US" smtClean="0"/>
              <a:t>5/8/2019</a:t>
            </a:fld>
            <a:endParaRPr lang="en-US"/>
          </a:p>
        </p:txBody>
      </p:sp>
      <p:sp>
        <p:nvSpPr>
          <p:cNvPr id="4" name="Slide Image Placeholder 3"/>
          <p:cNvSpPr>
            <a:spLocks noGrp="1" noRot="1" noChangeAspect="1"/>
          </p:cNvSpPr>
          <p:nvPr>
            <p:ph type="sldImg" idx="2"/>
          </p:nvPr>
        </p:nvSpPr>
        <p:spPr>
          <a:xfrm>
            <a:off x="-5216525" y="3633788"/>
            <a:ext cx="17443450" cy="9812337"/>
          </a:xfrm>
          <a:prstGeom prst="rect">
            <a:avLst/>
          </a:prstGeom>
          <a:noFill/>
          <a:ln w="12700">
            <a:solidFill>
              <a:prstClr val="black"/>
            </a:solidFill>
          </a:ln>
        </p:spPr>
        <p:txBody>
          <a:bodyPr vert="horz" lIns="152421" tIns="76211" rIns="152421" bIns="76211" rtlCol="0" anchor="ctr"/>
          <a:lstStyle/>
          <a:p>
            <a:endParaRPr lang="en-US"/>
          </a:p>
        </p:txBody>
      </p:sp>
      <p:sp>
        <p:nvSpPr>
          <p:cNvPr id="5" name="Notes Placeholder 4"/>
          <p:cNvSpPr>
            <a:spLocks noGrp="1"/>
          </p:cNvSpPr>
          <p:nvPr>
            <p:ph type="body" sz="quarter" idx="3"/>
          </p:nvPr>
        </p:nvSpPr>
        <p:spPr>
          <a:xfrm>
            <a:off x="701040" y="13990023"/>
            <a:ext cx="5608320" cy="11446382"/>
          </a:xfrm>
          <a:prstGeom prst="rect">
            <a:avLst/>
          </a:prstGeom>
        </p:spPr>
        <p:txBody>
          <a:bodyPr vert="horz" lIns="152421" tIns="76211" rIns="152421" bIns="762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7611624"/>
            <a:ext cx="3037840" cy="1458554"/>
          </a:xfrm>
          <a:prstGeom prst="rect">
            <a:avLst/>
          </a:prstGeom>
        </p:spPr>
        <p:txBody>
          <a:bodyPr vert="horz" lIns="152421" tIns="76211" rIns="152421" bIns="76211" rtlCol="0" anchor="b"/>
          <a:lstStyle>
            <a:lvl1pPr algn="l">
              <a:defRPr sz="2000"/>
            </a:lvl1pPr>
          </a:lstStyle>
          <a:p>
            <a:endParaRPr lang="en-US"/>
          </a:p>
        </p:txBody>
      </p:sp>
      <p:sp>
        <p:nvSpPr>
          <p:cNvPr id="7" name="Slide Number Placeholder 6"/>
          <p:cNvSpPr>
            <a:spLocks noGrp="1"/>
          </p:cNvSpPr>
          <p:nvPr>
            <p:ph type="sldNum" sz="quarter" idx="5"/>
          </p:nvPr>
        </p:nvSpPr>
        <p:spPr>
          <a:xfrm>
            <a:off x="3970938" y="27611624"/>
            <a:ext cx="3037840" cy="1458554"/>
          </a:xfrm>
          <a:prstGeom prst="rect">
            <a:avLst/>
          </a:prstGeom>
        </p:spPr>
        <p:txBody>
          <a:bodyPr vert="horz" lIns="152421" tIns="76211" rIns="152421" bIns="76211" rtlCol="0" anchor="b"/>
          <a:lstStyle>
            <a:lvl1pPr algn="r">
              <a:defRPr sz="2000"/>
            </a:lvl1pPr>
          </a:lstStyle>
          <a:p>
            <a:fld id="{8DD9966B-3A88-4938-B8CA-37C3437FDC83}" type="slidenum">
              <a:rPr lang="en-US" smtClean="0"/>
              <a:t>‹#›</a:t>
            </a:fld>
            <a:endParaRPr lang="en-US"/>
          </a:p>
        </p:txBody>
      </p:sp>
    </p:spTree>
    <p:extLst>
      <p:ext uri="{BB962C8B-B14F-4D97-AF65-F5344CB8AC3E}">
        <p14:creationId xmlns:p14="http://schemas.microsoft.com/office/powerpoint/2010/main" val="119645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testing@wayne.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ayne.edu/transfercredit/tes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661988"/>
            <a:ext cx="5216525" cy="2934414"/>
          </a:xfrm>
        </p:spPr>
      </p:sp>
      <p:sp>
        <p:nvSpPr>
          <p:cNvPr id="3" name="Notes Placeholder 2"/>
          <p:cNvSpPr>
            <a:spLocks noGrp="1"/>
          </p:cNvSpPr>
          <p:nvPr>
            <p:ph type="body" idx="1"/>
          </p:nvPr>
        </p:nvSpPr>
        <p:spPr>
          <a:xfrm>
            <a:off x="505142" y="4157631"/>
            <a:ext cx="5608320" cy="11446382"/>
          </a:xfrm>
        </p:spPr>
        <p:txBody>
          <a:bodyPr/>
          <a:lstStyle/>
          <a:p>
            <a:r>
              <a:rPr lang="en-US" dirty="0"/>
              <a:t>Orientation Presentation for Parents Orientation </a:t>
            </a:r>
          </a:p>
          <a:p>
            <a:endParaRPr lang="en-US" dirty="0"/>
          </a:p>
          <a:p>
            <a:r>
              <a:rPr lang="en-US" dirty="0"/>
              <a:t>Good _______ everyone, my name is Andrew Ura, I am the Manager of Testing, Evaluation and Research Services, here at Wayne State.  I am here to briefly introduce my office to you, answer a few general questions if you have any, and if you have any specific questions I will be happy to answer them after I have given my presentation. </a:t>
            </a:r>
            <a:endParaRPr lang="en-US" dirty="0" smtClean="0"/>
          </a:p>
          <a:p>
            <a:endParaRPr lang="en-US" dirty="0" smtClean="0"/>
          </a:p>
          <a:p>
            <a:r>
              <a:rPr lang="en-US" sz="2000" b="1" dirty="0"/>
              <a:t>https://tinyurl.com/WSUparents</a:t>
            </a:r>
            <a:endParaRPr lang="en-US" dirty="0"/>
          </a:p>
          <a:p>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DD9966B-3A88-4938-B8CA-37C3437FDC83}" type="slidenum">
              <a:rPr lang="en-US" smtClean="0"/>
              <a:t>1</a:t>
            </a:fld>
            <a:endParaRPr lang="en-US"/>
          </a:p>
        </p:txBody>
      </p:sp>
    </p:spTree>
    <p:extLst>
      <p:ext uri="{BB962C8B-B14F-4D97-AF65-F5344CB8AC3E}">
        <p14:creationId xmlns:p14="http://schemas.microsoft.com/office/powerpoint/2010/main" val="1251365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433388"/>
            <a:ext cx="5917565" cy="3328765"/>
          </a:xfrm>
        </p:spPr>
      </p:sp>
      <p:sp>
        <p:nvSpPr>
          <p:cNvPr id="3" name="Notes Placeholder 2"/>
          <p:cNvSpPr>
            <a:spLocks noGrp="1"/>
          </p:cNvSpPr>
          <p:nvPr>
            <p:ph type="body" idx="1"/>
          </p:nvPr>
        </p:nvSpPr>
        <p:spPr>
          <a:xfrm>
            <a:off x="597535" y="4240506"/>
            <a:ext cx="5608320" cy="11446382"/>
          </a:xfrm>
        </p:spPr>
        <p:txBody>
          <a:bodyPr/>
          <a:lstStyle/>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10</a:t>
            </a:fld>
            <a:endParaRPr lang="en-US"/>
          </a:p>
        </p:txBody>
      </p:sp>
    </p:spTree>
    <p:extLst>
      <p:ext uri="{BB962C8B-B14F-4D97-AF65-F5344CB8AC3E}">
        <p14:creationId xmlns:p14="http://schemas.microsoft.com/office/powerpoint/2010/main" val="110309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09588"/>
            <a:ext cx="6544468" cy="3681412"/>
          </a:xfrm>
        </p:spPr>
      </p:sp>
      <p:sp>
        <p:nvSpPr>
          <p:cNvPr id="3" name="Notes Placeholder 2"/>
          <p:cNvSpPr>
            <a:spLocks noGrp="1"/>
          </p:cNvSpPr>
          <p:nvPr>
            <p:ph type="body" idx="1"/>
          </p:nvPr>
        </p:nvSpPr>
        <p:spPr>
          <a:xfrm>
            <a:off x="468074" y="4648200"/>
            <a:ext cx="5608320" cy="11446382"/>
          </a:xfrm>
        </p:spPr>
        <p:txBody>
          <a:bodyPr/>
          <a:lstStyle/>
          <a:p>
            <a:pPr marL="285790" indent="-285790">
              <a:buFont typeface="Arial" panose="020B0604020202020204" pitchFamily="34" charset="0"/>
              <a:buChar char="•"/>
            </a:pPr>
            <a:r>
              <a:rPr lang="en-US" dirty="0"/>
              <a:t>Get list of </a:t>
            </a:r>
            <a:r>
              <a:rPr lang="en-US" dirty="0" smtClean="0"/>
              <a:t>instructors. </a:t>
            </a:r>
          </a:p>
          <a:p>
            <a:pPr marL="285790" indent="-285790">
              <a:buFont typeface="Arial" panose="020B0604020202020204" pitchFamily="34" charset="0"/>
              <a:buChar char="•"/>
            </a:pPr>
            <a:r>
              <a:rPr lang="en-US" dirty="0" smtClean="0"/>
              <a:t>Select one of these. </a:t>
            </a:r>
            <a:endParaRPr lang="en-US" dirty="0"/>
          </a:p>
          <a:p>
            <a:pPr marL="285790" indent="-28579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8DD9966B-3A88-4938-B8CA-37C3437FDC83}" type="slidenum">
              <a:rPr lang="en-US" smtClean="0"/>
              <a:t>11</a:t>
            </a:fld>
            <a:endParaRPr lang="en-US"/>
          </a:p>
        </p:txBody>
      </p:sp>
    </p:spTree>
    <p:extLst>
      <p:ext uri="{BB962C8B-B14F-4D97-AF65-F5344CB8AC3E}">
        <p14:creationId xmlns:p14="http://schemas.microsoft.com/office/powerpoint/2010/main" val="138983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333" y="661988"/>
            <a:ext cx="5216525" cy="2934414"/>
          </a:xfrm>
        </p:spPr>
      </p:sp>
      <p:sp>
        <p:nvSpPr>
          <p:cNvPr id="3" name="Notes Placeholder 2"/>
          <p:cNvSpPr>
            <a:spLocks noGrp="1"/>
          </p:cNvSpPr>
          <p:nvPr>
            <p:ph type="body" idx="1"/>
          </p:nvPr>
        </p:nvSpPr>
        <p:spPr>
          <a:xfrm>
            <a:off x="701040" y="3596402"/>
            <a:ext cx="5608320" cy="11446382"/>
          </a:xfrm>
        </p:spPr>
        <p:txBody>
          <a:bodyPr/>
          <a:lstStyle/>
          <a:p>
            <a:r>
              <a:rPr lang="en-US" dirty="0"/>
              <a:t>See </a:t>
            </a:r>
            <a:r>
              <a:rPr lang="en-US" dirty="0" smtClean="0"/>
              <a:t>instructors’ </a:t>
            </a:r>
            <a:r>
              <a:rPr lang="en-US" dirty="0"/>
              <a:t>results</a:t>
            </a:r>
          </a:p>
        </p:txBody>
      </p:sp>
      <p:sp>
        <p:nvSpPr>
          <p:cNvPr id="4" name="Slide Number Placeholder 3"/>
          <p:cNvSpPr>
            <a:spLocks noGrp="1"/>
          </p:cNvSpPr>
          <p:nvPr>
            <p:ph type="sldNum" sz="quarter" idx="5"/>
          </p:nvPr>
        </p:nvSpPr>
        <p:spPr/>
        <p:txBody>
          <a:bodyPr/>
          <a:lstStyle/>
          <a:p>
            <a:fld id="{8DD9966B-3A88-4938-B8CA-37C3437FDC83}" type="slidenum">
              <a:rPr lang="en-US" smtClean="0"/>
              <a:t>12</a:t>
            </a:fld>
            <a:endParaRPr lang="en-US"/>
          </a:p>
        </p:txBody>
      </p:sp>
    </p:spTree>
    <p:extLst>
      <p:ext uri="{BB962C8B-B14F-4D97-AF65-F5344CB8AC3E}">
        <p14:creationId xmlns:p14="http://schemas.microsoft.com/office/powerpoint/2010/main" val="243196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384995"/>
            <a:ext cx="7578725" cy="4263205"/>
          </a:xfrm>
        </p:spPr>
      </p:sp>
      <p:sp>
        <p:nvSpPr>
          <p:cNvPr id="3" name="Notes Placeholder 2"/>
          <p:cNvSpPr>
            <a:spLocks noGrp="1"/>
          </p:cNvSpPr>
          <p:nvPr>
            <p:ph type="body" idx="1"/>
          </p:nvPr>
        </p:nvSpPr>
        <p:spPr>
          <a:xfrm>
            <a:off x="701040" y="5074623"/>
            <a:ext cx="5608320" cy="11446382"/>
          </a:xfrm>
        </p:spPr>
        <p:txBody>
          <a:bodyPr/>
          <a:lstStyle/>
          <a:p>
            <a:pPr marL="285790" indent="-285790">
              <a:buFont typeface="Arial" panose="020B0604020202020204" pitchFamily="34" charset="0"/>
              <a:buChar char="•"/>
            </a:pPr>
            <a:r>
              <a:rPr lang="en-US" dirty="0"/>
              <a:t>Testing.  </a:t>
            </a:r>
            <a:endParaRPr lang="en-US" dirty="0" smtClean="0"/>
          </a:p>
          <a:p>
            <a:pPr marL="1047897" lvl="1" indent="-285790">
              <a:buFont typeface="Arial" panose="020B0604020202020204" pitchFamily="34" charset="0"/>
              <a:buChar char="•"/>
            </a:pPr>
            <a:r>
              <a:rPr lang="en-US" dirty="0" smtClean="0"/>
              <a:t>Since </a:t>
            </a:r>
            <a:r>
              <a:rPr lang="en-US" dirty="0"/>
              <a:t>your kids are here today, they most likely have had at least some contact with our office since they are encouraged to take their placement exams prior to orientation since they are used to determine what courses they can register for</a:t>
            </a:r>
            <a:r>
              <a:rPr lang="en-US" dirty="0" smtClean="0"/>
              <a:t>.</a:t>
            </a:r>
            <a:endParaRPr lang="en-US" dirty="0"/>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54378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47" y="0"/>
            <a:ext cx="7540625" cy="4241773"/>
          </a:xfrm>
        </p:spPr>
      </p:sp>
      <p:sp>
        <p:nvSpPr>
          <p:cNvPr id="3" name="Notes Placeholder 2"/>
          <p:cNvSpPr>
            <a:spLocks noGrp="1"/>
          </p:cNvSpPr>
          <p:nvPr>
            <p:ph type="body" idx="1"/>
          </p:nvPr>
        </p:nvSpPr>
        <p:spPr>
          <a:xfrm>
            <a:off x="701040" y="4648200"/>
            <a:ext cx="5608320" cy="11446382"/>
          </a:xfrm>
        </p:spPr>
        <p:txBody>
          <a:bodyPr/>
          <a:lstStyle/>
          <a:p>
            <a:pPr marL="285790" indent="-285790">
              <a:buFont typeface="Arial" panose="020B0604020202020204" pitchFamily="34" charset="0"/>
              <a:buChar char="•"/>
            </a:pPr>
            <a:r>
              <a:rPr lang="en-US" dirty="0"/>
              <a:t>On the front page of our site, </a:t>
            </a:r>
          </a:p>
          <a:p>
            <a:pPr marL="1047897" lvl="1" indent="-285790">
              <a:buFont typeface="Arial" panose="020B0604020202020204" pitchFamily="34" charset="0"/>
              <a:buChar char="•"/>
            </a:pPr>
            <a:r>
              <a:rPr lang="en-US" dirty="0"/>
              <a:t>the first link is for First Year Students, this page is dedicated to your students, the incoming class, and address the four Placement Exams, which are; </a:t>
            </a:r>
            <a:endParaRPr lang="en-US" dirty="0" smtClean="0"/>
          </a:p>
          <a:p>
            <a:pPr marL="1047897" lvl="1" indent="-285790">
              <a:buFont typeface="Arial" panose="020B0604020202020204" pitchFamily="34" charset="0"/>
              <a:buChar char="•"/>
            </a:pPr>
            <a:r>
              <a:rPr lang="en-US" dirty="0" smtClean="0"/>
              <a:t>Biology</a:t>
            </a:r>
            <a:r>
              <a:rPr lang="en-US" dirty="0"/>
              <a:t>, </a:t>
            </a:r>
            <a:endParaRPr lang="en-US" dirty="0" smtClean="0"/>
          </a:p>
          <a:p>
            <a:pPr marL="1047897" lvl="1" indent="-285790">
              <a:buFont typeface="Arial" panose="020B0604020202020204" pitchFamily="34" charset="0"/>
              <a:buChar char="•"/>
            </a:pPr>
            <a:r>
              <a:rPr lang="en-US" dirty="0" smtClean="0"/>
              <a:t>Chemistry</a:t>
            </a:r>
            <a:r>
              <a:rPr lang="en-US" dirty="0"/>
              <a:t>, </a:t>
            </a:r>
            <a:endParaRPr lang="en-US" dirty="0" smtClean="0"/>
          </a:p>
          <a:p>
            <a:pPr marL="1047897" lvl="1" indent="-285790">
              <a:buFont typeface="Arial" panose="020B0604020202020204" pitchFamily="34" charset="0"/>
              <a:buChar char="•"/>
            </a:pPr>
            <a:r>
              <a:rPr lang="en-US" dirty="0" smtClean="0"/>
              <a:t>English </a:t>
            </a:r>
          </a:p>
          <a:p>
            <a:pPr marL="1047897" lvl="1" indent="-285790">
              <a:buFont typeface="Arial" panose="020B0604020202020204" pitchFamily="34" charset="0"/>
              <a:buChar char="•"/>
            </a:pPr>
            <a:r>
              <a:rPr lang="en-US" dirty="0" smtClean="0"/>
              <a:t>and </a:t>
            </a:r>
            <a:r>
              <a:rPr lang="en-US" dirty="0"/>
              <a:t>Math.  </a:t>
            </a:r>
            <a:endParaRPr lang="en-US" dirty="0" smtClean="0"/>
          </a:p>
          <a:p>
            <a:pPr marL="1047897" lvl="1" indent="-28579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fld id="{8DD9966B-3A88-4938-B8CA-37C3437FDC83}" type="slidenum">
              <a:rPr lang="en-US" smtClean="0"/>
              <a:t>14</a:t>
            </a:fld>
            <a:endParaRPr lang="en-US"/>
          </a:p>
        </p:txBody>
      </p:sp>
    </p:spTree>
    <p:extLst>
      <p:ext uri="{BB962C8B-B14F-4D97-AF65-F5344CB8AC3E}">
        <p14:creationId xmlns:p14="http://schemas.microsoft.com/office/powerpoint/2010/main" val="23248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7145" y="256402"/>
            <a:ext cx="5572215" cy="3134498"/>
          </a:xfrm>
        </p:spPr>
      </p:sp>
      <p:sp>
        <p:nvSpPr>
          <p:cNvPr id="3" name="Notes Placeholder 2"/>
          <p:cNvSpPr>
            <a:spLocks noGrp="1"/>
          </p:cNvSpPr>
          <p:nvPr>
            <p:ph type="body" idx="1"/>
          </p:nvPr>
        </p:nvSpPr>
        <p:spPr>
          <a:xfrm>
            <a:off x="701040" y="3969723"/>
            <a:ext cx="5608320" cy="11446382"/>
          </a:xfrm>
        </p:spPr>
        <p:txBody>
          <a:bodyPr/>
          <a:lstStyle/>
          <a:p>
            <a:pPr marL="762107" lvl="1"/>
            <a:r>
              <a:rPr lang="en-US" dirty="0" smtClean="0"/>
              <a:t>All </a:t>
            </a:r>
            <a:r>
              <a:rPr lang="en-US" dirty="0"/>
              <a:t>four exams are addressed in detail, and have the schedule of test dates and registration directions.  </a:t>
            </a:r>
          </a:p>
        </p:txBody>
      </p:sp>
      <p:sp>
        <p:nvSpPr>
          <p:cNvPr id="4" name="Slide Number Placeholder 3"/>
          <p:cNvSpPr>
            <a:spLocks noGrp="1"/>
          </p:cNvSpPr>
          <p:nvPr>
            <p:ph type="sldNum" sz="quarter" idx="10"/>
          </p:nvPr>
        </p:nvSpPr>
        <p:spPr/>
        <p:txBody>
          <a:bodyPr/>
          <a:lstStyle/>
          <a:p>
            <a:fld id="{8DD9966B-3A88-4938-B8CA-37C3437FDC83}" type="slidenum">
              <a:rPr lang="en-US" smtClean="0"/>
              <a:t>15</a:t>
            </a:fld>
            <a:endParaRPr lang="en-US"/>
          </a:p>
        </p:txBody>
      </p:sp>
    </p:spTree>
    <p:extLst>
      <p:ext uri="{BB962C8B-B14F-4D97-AF65-F5344CB8AC3E}">
        <p14:creationId xmlns:p14="http://schemas.microsoft.com/office/powerpoint/2010/main" val="61777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5822" y="599316"/>
            <a:ext cx="5233538" cy="2943984"/>
          </a:xfrm>
        </p:spPr>
      </p:sp>
      <p:sp>
        <p:nvSpPr>
          <p:cNvPr id="3" name="Notes Placeholder 2"/>
          <p:cNvSpPr>
            <a:spLocks noGrp="1"/>
          </p:cNvSpPr>
          <p:nvPr>
            <p:ph type="body" idx="1"/>
          </p:nvPr>
        </p:nvSpPr>
        <p:spPr>
          <a:xfrm>
            <a:off x="701040" y="4160223"/>
            <a:ext cx="5608320" cy="11446382"/>
          </a:xfrm>
        </p:spPr>
        <p:txBody>
          <a:bodyPr/>
          <a:lstStyle/>
          <a:p>
            <a:pPr marL="1810003" lvl="2" indent="-285790">
              <a:buFont typeface="Arial" panose="020B0604020202020204" pitchFamily="34" charset="0"/>
              <a:buChar char="•"/>
            </a:pPr>
            <a:r>
              <a:rPr lang="en-US" dirty="0" smtClean="0"/>
              <a:t>Before you get to that you need to know the basic philosophy about placement tests; </a:t>
            </a:r>
            <a:endParaRPr lang="en-US" dirty="0" smtClean="0">
              <a:cs typeface="Calibri"/>
            </a:endParaRPr>
          </a:p>
          <a:p>
            <a:pPr lvl="2"/>
            <a:endParaRPr lang="en-US" dirty="0" smtClean="0"/>
          </a:p>
          <a:p>
            <a:pPr lvl="2"/>
            <a:r>
              <a:rPr lang="en-US" dirty="0" smtClean="0"/>
              <a:t>There are some courses that require a foundation</a:t>
            </a:r>
            <a:r>
              <a:rPr lang="en-US" baseline="0" dirty="0" smtClean="0"/>
              <a:t> of knowledge. </a:t>
            </a:r>
          </a:p>
          <a:p>
            <a:pPr lvl="2"/>
            <a:r>
              <a:rPr lang="en-US" baseline="0" dirty="0" smtClean="0"/>
              <a:t>We consider that it is better to take a lower level course and be successful, rather than to take a course you are unprepared for.</a:t>
            </a:r>
          </a:p>
          <a:p>
            <a:pPr lvl="2"/>
            <a:endParaRPr lang="en-US" baseline="0" dirty="0" smtClean="0"/>
          </a:p>
          <a:p>
            <a:pPr lvl="2"/>
            <a:r>
              <a:rPr lang="en-US" baseline="0" dirty="0" smtClean="0"/>
              <a:t>There is every reason to consider that you the placement you earn is the best course for you to take.</a:t>
            </a:r>
          </a:p>
          <a:p>
            <a:pPr lvl="2"/>
            <a:endParaRPr lang="en-US" baseline="0" dirty="0" smtClean="0"/>
          </a:p>
          <a:p>
            <a:pPr lvl="2"/>
            <a:endParaRPr lang="en-US" dirty="0" smtClean="0"/>
          </a:p>
        </p:txBody>
      </p:sp>
      <p:sp>
        <p:nvSpPr>
          <p:cNvPr id="4" name="Slide Number Placeholder 3"/>
          <p:cNvSpPr>
            <a:spLocks noGrp="1"/>
          </p:cNvSpPr>
          <p:nvPr>
            <p:ph type="sldNum" sz="quarter" idx="10"/>
          </p:nvPr>
        </p:nvSpPr>
        <p:spPr/>
        <p:txBody>
          <a:bodyPr/>
          <a:lstStyle/>
          <a:p>
            <a:fld id="{8DD9966B-3A88-4938-B8CA-37C3437FDC83}" type="slidenum">
              <a:rPr lang="en-US" smtClean="0"/>
              <a:t>16</a:t>
            </a:fld>
            <a:endParaRPr lang="en-US"/>
          </a:p>
        </p:txBody>
      </p:sp>
    </p:spTree>
    <p:extLst>
      <p:ext uri="{BB962C8B-B14F-4D97-AF65-F5344CB8AC3E}">
        <p14:creationId xmlns:p14="http://schemas.microsoft.com/office/powerpoint/2010/main" val="7224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204" y="304800"/>
            <a:ext cx="6097256" cy="3429845"/>
          </a:xfrm>
        </p:spPr>
      </p:sp>
      <p:sp>
        <p:nvSpPr>
          <p:cNvPr id="3" name="Notes Placeholder 2"/>
          <p:cNvSpPr>
            <a:spLocks noGrp="1"/>
          </p:cNvSpPr>
          <p:nvPr>
            <p:ph type="body" idx="1"/>
          </p:nvPr>
        </p:nvSpPr>
        <p:spPr>
          <a:xfrm>
            <a:off x="494672" y="4226752"/>
            <a:ext cx="5608320" cy="11446382"/>
          </a:xfrm>
        </p:spPr>
        <p:txBody>
          <a:bodyPr/>
          <a:lstStyle/>
          <a:p>
            <a:pPr lvl="2"/>
            <a:r>
              <a:rPr lang="en-US" dirty="0" smtClean="0"/>
              <a:t>And which tests to take</a:t>
            </a:r>
            <a:endParaRPr lang="en-US" dirty="0" smtClean="0">
              <a:cs typeface="Calibri"/>
            </a:endParaRPr>
          </a:p>
          <a:p>
            <a:pPr marL="1810003" lvl="2" indent="-285790">
              <a:buFont typeface="Arial" panose="020B0604020202020204" pitchFamily="34" charset="0"/>
              <a:buChar char="•"/>
            </a:pPr>
            <a:r>
              <a:rPr lang="en-US" dirty="0" smtClean="0"/>
              <a:t>ACT/SAT scores</a:t>
            </a:r>
            <a:endParaRPr lang="en-US" dirty="0" smtClean="0">
              <a:cs typeface="Calibri"/>
            </a:endParaRPr>
          </a:p>
          <a:p>
            <a:pPr marL="1810003" lvl="2" indent="-285790">
              <a:buFont typeface="Arial" panose="020B0604020202020204" pitchFamily="34" charset="0"/>
              <a:buChar char="•"/>
            </a:pPr>
            <a:r>
              <a:rPr lang="en-US" dirty="0" smtClean="0"/>
              <a:t>Chemistry no ACT/SAT</a:t>
            </a:r>
            <a:endParaRPr lang="en-US" dirty="0" smtClean="0">
              <a:cs typeface="Calibri"/>
            </a:endParaRPr>
          </a:p>
          <a:p>
            <a:pPr marL="1810003" lvl="2" indent="-285790">
              <a:buFont typeface="Arial" panose="020B0604020202020204" pitchFamily="34" charset="0"/>
              <a:buChar char="•"/>
            </a:pPr>
            <a:r>
              <a:rPr lang="en-US" dirty="0" smtClean="0"/>
              <a:t>General Notes</a:t>
            </a:r>
            <a:endParaRPr lang="en-US" dirty="0" smtClean="0">
              <a:cs typeface="Calibri"/>
            </a:endParaRPr>
          </a:p>
          <a:p>
            <a:pPr marL="1810003" lvl="2" indent="-285790">
              <a:buFont typeface="Arial" panose="020B0604020202020204" pitchFamily="34" charset="0"/>
              <a:buChar char="•"/>
            </a:pPr>
            <a:r>
              <a:rPr lang="en-US" dirty="0" smtClean="0"/>
              <a:t>SDS</a:t>
            </a:r>
            <a:endParaRPr lang="en-US" dirty="0" smtClean="0">
              <a:cs typeface="Calibri"/>
            </a:endParaRPr>
          </a:p>
          <a:p>
            <a:pPr marL="1810003" lvl="2" indent="-285790">
              <a:buFont typeface="Arial" panose="020B0604020202020204" pitchFamily="34" charset="0"/>
              <a:buChar char="•"/>
            </a:pPr>
            <a:r>
              <a:rPr lang="en-US" dirty="0" smtClean="0"/>
              <a:t>Register button at bottom</a:t>
            </a:r>
            <a:endParaRPr lang="en-US" dirty="0" smtClean="0">
              <a:cs typeface="Calibri"/>
            </a:endParaRPr>
          </a:p>
          <a:p>
            <a:pPr marL="1810003" lvl="2" indent="-285790">
              <a:buFont typeface="Arial" panose="020B0604020202020204" pitchFamily="34" charset="0"/>
              <a:buChar char="•"/>
            </a:pPr>
            <a:r>
              <a:rPr lang="en-US" dirty="0" smtClean="0"/>
              <a:t>What Test Should I Take?</a:t>
            </a:r>
            <a:endParaRPr lang="en-US" dirty="0" smtClean="0">
              <a:cs typeface="Calibri"/>
            </a:endParaRPr>
          </a:p>
          <a:p>
            <a:pPr marL="1810003" lvl="2" indent="-285790">
              <a:buFont typeface="Arial" panose="020B0604020202020204" pitchFamily="34" charset="0"/>
              <a:buChar char="•"/>
            </a:pPr>
            <a:r>
              <a:rPr lang="en-US" dirty="0" smtClean="0"/>
              <a:t>CLEP</a:t>
            </a:r>
            <a:endParaRPr lang="en-US" dirty="0" smtClean="0">
              <a:cs typeface="Calibri"/>
            </a:endParaRPr>
          </a:p>
          <a:p>
            <a:pPr marL="1810003" lvl="2" indent="-285790">
              <a:buFont typeface="Arial" panose="020B0604020202020204" pitchFamily="34" charset="0"/>
              <a:buChar char="•"/>
            </a:pPr>
            <a:r>
              <a:rPr lang="en-US" dirty="0" smtClean="0"/>
              <a:t>National Testing Companies</a:t>
            </a:r>
          </a:p>
          <a:p>
            <a:pPr lvl="2"/>
            <a:endParaRPr lang="en-US" dirty="0" smtClean="0"/>
          </a:p>
          <a:p>
            <a:pPr lvl="2"/>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17</a:t>
            </a:fld>
            <a:endParaRPr lang="en-US"/>
          </a:p>
        </p:txBody>
      </p:sp>
    </p:spTree>
    <p:extLst>
      <p:ext uri="{BB962C8B-B14F-4D97-AF65-F5344CB8AC3E}">
        <p14:creationId xmlns:p14="http://schemas.microsoft.com/office/powerpoint/2010/main" val="334318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18" y="471488"/>
            <a:ext cx="6002623" cy="3376612"/>
          </a:xfrm>
        </p:spPr>
      </p:sp>
      <p:sp>
        <p:nvSpPr>
          <p:cNvPr id="3" name="Notes Placeholder 2"/>
          <p:cNvSpPr>
            <a:spLocks noGrp="1"/>
          </p:cNvSpPr>
          <p:nvPr>
            <p:ph type="body" idx="1"/>
          </p:nvPr>
        </p:nvSpPr>
        <p:spPr>
          <a:xfrm>
            <a:off x="701040" y="4160223"/>
            <a:ext cx="5608320" cy="11446382"/>
          </a:xfrm>
        </p:spPr>
        <p:txBody>
          <a:bodyPr/>
          <a:lstStyle/>
          <a:p>
            <a:r>
              <a:rPr lang="en-US" dirty="0" smtClean="0"/>
              <a:t>Once you have decided what exams to take, </a:t>
            </a:r>
          </a:p>
          <a:p>
            <a:endParaRPr lang="en-US" dirty="0" smtClean="0"/>
          </a:p>
          <a:p>
            <a:r>
              <a:rPr lang="en-US" dirty="0" smtClean="0"/>
              <a:t>Registration</a:t>
            </a:r>
            <a:r>
              <a:rPr lang="en-US" baseline="0" dirty="0" smtClean="0"/>
              <a:t> is done online through the website. </a:t>
            </a:r>
          </a:p>
          <a:p>
            <a:endParaRPr lang="en-US" baseline="0" dirty="0" smtClean="0"/>
          </a:p>
          <a:p>
            <a:r>
              <a:rPr lang="en-US" baseline="0" dirty="0" smtClean="0"/>
              <a:t>You can also change your test dates through the website.</a:t>
            </a:r>
          </a:p>
          <a:p>
            <a:endParaRPr lang="en-US" baseline="0" dirty="0" smtClean="0"/>
          </a:p>
          <a:p>
            <a:r>
              <a:rPr lang="en-US" baseline="0" dirty="0" smtClean="0"/>
              <a:t>If your student has registered for a test, and needs to change that, there is a process for refunds. </a:t>
            </a:r>
          </a:p>
          <a:p>
            <a:endParaRPr lang="en-US" baseline="0" dirty="0" smtClean="0"/>
          </a:p>
          <a:p>
            <a:r>
              <a:rPr lang="en-US" baseline="0" dirty="0" smtClean="0"/>
              <a:t>Once your student is registered, they receive an email confirmation.</a:t>
            </a:r>
          </a:p>
          <a:p>
            <a:endParaRPr lang="en-US" baseline="0" dirty="0" smtClean="0"/>
          </a:p>
          <a:p>
            <a:r>
              <a:rPr lang="en-US" baseline="0" dirty="0" smtClean="0"/>
              <a:t>It tells them where and when to go.</a:t>
            </a:r>
          </a:p>
          <a:p>
            <a:r>
              <a:rPr lang="en-US" baseline="0" dirty="0" smtClean="0"/>
              <a:t>What to bring</a:t>
            </a:r>
          </a:p>
          <a:p>
            <a:r>
              <a:rPr lang="en-US" baseline="0" dirty="0" smtClean="0"/>
              <a:t>If there are any study aids available.</a:t>
            </a:r>
          </a:p>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18</a:t>
            </a:fld>
            <a:endParaRPr lang="en-US"/>
          </a:p>
        </p:txBody>
      </p:sp>
    </p:spTree>
    <p:extLst>
      <p:ext uri="{BB962C8B-B14F-4D97-AF65-F5344CB8AC3E}">
        <p14:creationId xmlns:p14="http://schemas.microsoft.com/office/powerpoint/2010/main" val="154306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623888"/>
            <a:ext cx="5474618" cy="3079597"/>
          </a:xfrm>
        </p:spPr>
      </p:sp>
      <p:sp>
        <p:nvSpPr>
          <p:cNvPr id="3" name="Notes Placeholder 2"/>
          <p:cNvSpPr>
            <a:spLocks noGrp="1"/>
          </p:cNvSpPr>
          <p:nvPr>
            <p:ph type="body" idx="1"/>
          </p:nvPr>
        </p:nvSpPr>
        <p:spPr>
          <a:xfrm>
            <a:off x="701040" y="4211172"/>
            <a:ext cx="5608320" cy="11446382"/>
          </a:xfrm>
        </p:spPr>
        <p:txBody>
          <a:bodyPr/>
          <a:lstStyle/>
          <a:p>
            <a:r>
              <a:rPr lang="en-US" dirty="0" smtClean="0"/>
              <a:t>If your student</a:t>
            </a:r>
            <a:r>
              <a:rPr lang="en-US" baseline="0" dirty="0" smtClean="0"/>
              <a:t> requires accommodations, that is done through SDS. </a:t>
            </a:r>
          </a:p>
          <a:p>
            <a:r>
              <a:rPr lang="en-US" baseline="0" dirty="0" smtClean="0"/>
              <a:t>There is a link from our website. </a:t>
            </a:r>
          </a:p>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19</a:t>
            </a:fld>
            <a:endParaRPr lang="en-US"/>
          </a:p>
        </p:txBody>
      </p:sp>
    </p:spTree>
    <p:extLst>
      <p:ext uri="{BB962C8B-B14F-4D97-AF65-F5344CB8AC3E}">
        <p14:creationId xmlns:p14="http://schemas.microsoft.com/office/powerpoint/2010/main" val="190463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441" y="319088"/>
            <a:ext cx="6476737" cy="3643312"/>
          </a:xfrm>
        </p:spPr>
      </p:sp>
      <p:sp>
        <p:nvSpPr>
          <p:cNvPr id="3" name="Notes Placeholder 2"/>
          <p:cNvSpPr>
            <a:spLocks noGrp="1"/>
          </p:cNvSpPr>
          <p:nvPr>
            <p:ph type="body" idx="1"/>
          </p:nvPr>
        </p:nvSpPr>
        <p:spPr>
          <a:xfrm>
            <a:off x="701040" y="4648200"/>
            <a:ext cx="5608320" cy="11446382"/>
          </a:xfrm>
        </p:spPr>
        <p:txBody>
          <a:bodyPr/>
          <a:lstStyle/>
          <a:p>
            <a:endParaRPr lang="en-US"/>
          </a:p>
          <a:p>
            <a:r>
              <a:rPr lang="en-US"/>
              <a:t>Everything I am about to tell you can be found on our website, testing .wayne.edu.  (</a:t>
            </a:r>
            <a:r>
              <a:rPr lang="en-US" err="1"/>
              <a:t>home_page</a:t>
            </a:r>
            <a:r>
              <a:rPr lang="en-US"/>
              <a:t>).  We do encourage visits to the page, and if your student has any questions they can call us at 577-3400, option 3, or send an email to </a:t>
            </a:r>
            <a:r>
              <a:rPr lang="en-US">
                <a:hlinkClick r:id="rId3"/>
              </a:rPr>
              <a:t>testing@wayne.edu</a:t>
            </a:r>
            <a:r>
              <a:rPr lang="en-US"/>
              <a:t> </a:t>
            </a:r>
          </a:p>
          <a:p>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8DD9966B-3A88-4938-B8CA-37C3437FDC83}" type="slidenum">
              <a:rPr lang="en-US" smtClean="0"/>
              <a:t>2</a:t>
            </a:fld>
            <a:endParaRPr lang="en-US"/>
          </a:p>
        </p:txBody>
      </p:sp>
    </p:spTree>
    <p:extLst>
      <p:ext uri="{BB962C8B-B14F-4D97-AF65-F5344CB8AC3E}">
        <p14:creationId xmlns:p14="http://schemas.microsoft.com/office/powerpoint/2010/main" val="2645458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319088"/>
            <a:ext cx="5917565" cy="3328765"/>
          </a:xfrm>
        </p:spPr>
      </p:sp>
      <p:sp>
        <p:nvSpPr>
          <p:cNvPr id="3" name="Notes Placeholder 2"/>
          <p:cNvSpPr>
            <a:spLocks noGrp="1"/>
          </p:cNvSpPr>
          <p:nvPr>
            <p:ph type="body" idx="1"/>
          </p:nvPr>
        </p:nvSpPr>
        <p:spPr>
          <a:xfrm>
            <a:off x="546417" y="4183356"/>
            <a:ext cx="5608320" cy="11446382"/>
          </a:xfrm>
        </p:spPr>
        <p:txBody>
          <a:bodyPr/>
          <a:lstStyle/>
          <a:p>
            <a:r>
              <a:rPr lang="en-US" dirty="0" smtClean="0"/>
              <a:t>Testing</a:t>
            </a:r>
            <a:r>
              <a:rPr lang="en-US" baseline="0" dirty="0" smtClean="0"/>
              <a:t> might occur during later in student academic careers. </a:t>
            </a:r>
          </a:p>
          <a:p>
            <a:r>
              <a:rPr lang="en-US" baseline="0" dirty="0" smtClean="0"/>
              <a:t>You may find this information under “what test should I take”</a:t>
            </a:r>
          </a:p>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20</a:t>
            </a:fld>
            <a:endParaRPr lang="en-US"/>
          </a:p>
        </p:txBody>
      </p:sp>
    </p:spTree>
    <p:extLst>
      <p:ext uri="{BB962C8B-B14F-4D97-AF65-F5344CB8AC3E}">
        <p14:creationId xmlns:p14="http://schemas.microsoft.com/office/powerpoint/2010/main" val="284507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92" y="427859"/>
            <a:ext cx="5606068" cy="3153541"/>
          </a:xfrm>
        </p:spPr>
      </p:sp>
      <p:sp>
        <p:nvSpPr>
          <p:cNvPr id="3" name="Notes Placeholder 2"/>
          <p:cNvSpPr>
            <a:spLocks noGrp="1"/>
          </p:cNvSpPr>
          <p:nvPr>
            <p:ph type="body" idx="1"/>
          </p:nvPr>
        </p:nvSpPr>
        <p:spPr>
          <a:xfrm>
            <a:off x="703292" y="4150130"/>
            <a:ext cx="5608320" cy="11446382"/>
          </a:xfrm>
        </p:spPr>
        <p:txBody>
          <a:bodyPr/>
          <a:lstStyle/>
          <a:p>
            <a:r>
              <a:rPr lang="en-US" dirty="0" smtClean="0"/>
              <a:t>This page lists all the</a:t>
            </a:r>
            <a:r>
              <a:rPr lang="en-US" baseline="0" dirty="0" smtClean="0"/>
              <a:t> tests we administer. </a:t>
            </a:r>
          </a:p>
          <a:p>
            <a:endParaRPr lang="en-US" baseline="0" dirty="0" smtClean="0"/>
          </a:p>
          <a:p>
            <a:r>
              <a:rPr lang="en-US" baseline="0" dirty="0" smtClean="0"/>
              <a:t>1. College level exam program</a:t>
            </a:r>
          </a:p>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21</a:t>
            </a:fld>
            <a:endParaRPr lang="en-US"/>
          </a:p>
        </p:txBody>
      </p:sp>
    </p:spTree>
    <p:extLst>
      <p:ext uri="{BB962C8B-B14F-4D97-AF65-F5344CB8AC3E}">
        <p14:creationId xmlns:p14="http://schemas.microsoft.com/office/powerpoint/2010/main" val="368851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34" y="685045"/>
            <a:ext cx="6029366" cy="3391655"/>
          </a:xfrm>
        </p:spPr>
      </p:sp>
      <p:sp>
        <p:nvSpPr>
          <p:cNvPr id="3" name="Notes Placeholder 2"/>
          <p:cNvSpPr>
            <a:spLocks noGrp="1"/>
          </p:cNvSpPr>
          <p:nvPr>
            <p:ph type="body" idx="1"/>
          </p:nvPr>
        </p:nvSpPr>
        <p:spPr>
          <a:xfrm>
            <a:off x="676234" y="4648200"/>
            <a:ext cx="5608320" cy="11446382"/>
          </a:xfrm>
        </p:spPr>
        <p:txBody>
          <a:bodyPr/>
          <a:lstStyle/>
          <a:p>
            <a:r>
              <a:rPr lang="en-US" dirty="0" smtClean="0"/>
              <a:t>National test</a:t>
            </a:r>
          </a:p>
          <a:p>
            <a:pPr marL="285790" indent="-285790">
              <a:buFont typeface="Arial" panose="020B0604020202020204" pitchFamily="34" charset="0"/>
              <a:buChar char="•"/>
            </a:pPr>
            <a:r>
              <a:rPr lang="en-US" dirty="0" smtClean="0"/>
              <a:t>The advanced placement test for college students</a:t>
            </a:r>
          </a:p>
          <a:p>
            <a:pPr marL="285790" indent="-285790">
              <a:buFont typeface="Arial" panose="020B0604020202020204" pitchFamily="34" charset="0"/>
              <a:buChar char="•"/>
            </a:pPr>
            <a:r>
              <a:rPr lang="en-US" dirty="0" smtClean="0"/>
              <a:t>Earn credit for the course</a:t>
            </a:r>
          </a:p>
          <a:p>
            <a:pPr marL="285790" indent="-285790">
              <a:buFont typeface="Arial" panose="020B0604020202020204" pitchFamily="34" charset="0"/>
              <a:buChar char="•"/>
            </a:pPr>
            <a:r>
              <a:rPr lang="en-US" dirty="0" smtClean="0"/>
              <a:t>Very strong national program</a:t>
            </a:r>
          </a:p>
          <a:p>
            <a:pPr marL="285790" indent="-285790">
              <a:buFont typeface="Arial" panose="020B0604020202020204" pitchFamily="34" charset="0"/>
              <a:buChar char="•"/>
            </a:pPr>
            <a:r>
              <a:rPr lang="en-US" dirty="0" smtClean="0"/>
              <a:t>This can save you work and money.</a:t>
            </a:r>
          </a:p>
          <a:p>
            <a:pPr marL="285790" indent="-285790">
              <a:buFont typeface="Arial" panose="020B0604020202020204" pitchFamily="34" charset="0"/>
              <a:buChar char="•"/>
            </a:pPr>
            <a:r>
              <a:rPr lang="en-US" dirty="0" smtClean="0"/>
              <a:t>The test is $180 compared to the taking</a:t>
            </a:r>
            <a:r>
              <a:rPr lang="en-US" baseline="0" dirty="0" smtClean="0"/>
              <a:t> the class. </a:t>
            </a:r>
          </a:p>
          <a:p>
            <a:endParaRPr lang="en-US" baseline="0" dirty="0" smtClean="0"/>
          </a:p>
          <a:p>
            <a:r>
              <a:rPr lang="en-US" baseline="0" dirty="0" smtClean="0"/>
              <a:t>Very recently, WSU changed the rules.</a:t>
            </a:r>
          </a:p>
          <a:p>
            <a:pPr marL="285790" indent="-285790">
              <a:buFont typeface="Arial" panose="020B0604020202020204" pitchFamily="34" charset="0"/>
              <a:buChar char="•"/>
            </a:pPr>
            <a:r>
              <a:rPr lang="en-US" baseline="0" dirty="0" smtClean="0"/>
              <a:t>Now we have increased the number of tests you can earn through these exams. </a:t>
            </a:r>
          </a:p>
          <a:p>
            <a:pPr marL="285790" indent="-285790">
              <a:buFont typeface="Arial" panose="020B0604020202020204" pitchFamily="34" charset="0"/>
              <a:buChar char="•"/>
            </a:pPr>
            <a:r>
              <a:rPr lang="en-US" baseline="0" dirty="0" smtClean="0"/>
              <a:t>There is no limit now. </a:t>
            </a:r>
          </a:p>
          <a:p>
            <a:pPr marL="285790" indent="-285790">
              <a:buFont typeface="Arial" panose="020B0604020202020204" pitchFamily="34" charset="0"/>
              <a:buChar char="•"/>
            </a:pPr>
            <a:r>
              <a:rPr lang="en-US" baseline="0" dirty="0" smtClean="0"/>
              <a:t>Now don’t have to take classes in last 30 credit hours here.</a:t>
            </a:r>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22</a:t>
            </a:fld>
            <a:endParaRPr lang="en-US"/>
          </a:p>
        </p:txBody>
      </p:sp>
    </p:spTree>
    <p:extLst>
      <p:ext uri="{BB962C8B-B14F-4D97-AF65-F5344CB8AC3E}">
        <p14:creationId xmlns:p14="http://schemas.microsoft.com/office/powerpoint/2010/main" val="123923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 y="0"/>
            <a:ext cx="6740525" cy="3791698"/>
          </a:xfrm>
        </p:spPr>
      </p:sp>
      <p:sp>
        <p:nvSpPr>
          <p:cNvPr id="3" name="Notes Placeholder 2"/>
          <p:cNvSpPr>
            <a:spLocks noGrp="1"/>
          </p:cNvSpPr>
          <p:nvPr>
            <p:ph type="body" idx="1"/>
          </p:nvPr>
        </p:nvSpPr>
        <p:spPr>
          <a:xfrm>
            <a:off x="701040" y="4255279"/>
            <a:ext cx="5608320" cy="11446382"/>
          </a:xfrm>
        </p:spPr>
        <p:txBody>
          <a:bodyPr/>
          <a:lstStyle/>
          <a:p>
            <a:r>
              <a:rPr lang="en-US" dirty="0" smtClean="0"/>
              <a:t>For students who are taking CLEP, </a:t>
            </a:r>
          </a:p>
          <a:p>
            <a:r>
              <a:rPr lang="en-US" dirty="0" smtClean="0"/>
              <a:t>Every</a:t>
            </a:r>
            <a:r>
              <a:rPr lang="en-US" baseline="0" dirty="0" smtClean="0"/>
              <a:t> school determines which courses they accept CLEP for.</a:t>
            </a:r>
          </a:p>
          <a:p>
            <a:r>
              <a:rPr lang="en-US" baseline="0" dirty="0" smtClean="0"/>
              <a:t>It is your responsibility to determine that you are taking the right test for WSU credit. </a:t>
            </a:r>
          </a:p>
          <a:p>
            <a:r>
              <a:rPr lang="en-US" dirty="0" smtClean="0">
                <a:hlinkClick r:id="rId3"/>
              </a:rPr>
              <a:t>https://wayne.edu/transfercredit/tests/</a:t>
            </a:r>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23</a:t>
            </a:fld>
            <a:endParaRPr lang="en-US"/>
          </a:p>
        </p:txBody>
      </p:sp>
    </p:spTree>
    <p:extLst>
      <p:ext uri="{BB962C8B-B14F-4D97-AF65-F5344CB8AC3E}">
        <p14:creationId xmlns:p14="http://schemas.microsoft.com/office/powerpoint/2010/main" val="308245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357188"/>
            <a:ext cx="5528509" cy="3109912"/>
          </a:xfrm>
        </p:spPr>
      </p:sp>
      <p:sp>
        <p:nvSpPr>
          <p:cNvPr id="3" name="Notes Placeholder 2"/>
          <p:cNvSpPr>
            <a:spLocks noGrp="1"/>
          </p:cNvSpPr>
          <p:nvPr>
            <p:ph type="body" idx="1"/>
          </p:nvPr>
        </p:nvSpPr>
        <p:spPr>
          <a:xfrm>
            <a:off x="701040" y="4092980"/>
            <a:ext cx="5608320" cy="11446382"/>
          </a:xfrm>
        </p:spPr>
        <p:txBody>
          <a:bodyPr/>
          <a:lstStyle/>
          <a:p>
            <a:r>
              <a:rPr lang="en-US" baseline="0" dirty="0" smtClean="0"/>
              <a:t>A non profit is called freshman year for free</a:t>
            </a:r>
          </a:p>
          <a:p>
            <a:endParaRPr lang="en-US" baseline="0" dirty="0" smtClean="0"/>
          </a:p>
          <a:p>
            <a:pPr marL="285790" indent="-285790">
              <a:buFont typeface="Arial" panose="020B0604020202020204" pitchFamily="34" charset="0"/>
              <a:buChar char="•"/>
            </a:pPr>
            <a:r>
              <a:rPr lang="en-US" baseline="0" dirty="0" smtClean="0"/>
              <a:t>Students can get free study materials and </a:t>
            </a:r>
          </a:p>
          <a:p>
            <a:pPr marL="285790" indent="-285790">
              <a:buFont typeface="Arial" panose="020B0604020202020204" pitchFamily="34" charset="0"/>
              <a:buChar char="•"/>
            </a:pPr>
            <a:r>
              <a:rPr lang="en-US" baseline="0" dirty="0" smtClean="0"/>
              <a:t>Test fee waivers</a:t>
            </a:r>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24</a:t>
            </a:fld>
            <a:endParaRPr lang="en-US"/>
          </a:p>
        </p:txBody>
      </p:sp>
    </p:spTree>
    <p:extLst>
      <p:ext uri="{BB962C8B-B14F-4D97-AF65-F5344CB8AC3E}">
        <p14:creationId xmlns:p14="http://schemas.microsoft.com/office/powerpoint/2010/main" val="92252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7" y="357188"/>
            <a:ext cx="6397625" cy="3598809"/>
          </a:xfrm>
        </p:spPr>
      </p:sp>
      <p:sp>
        <p:nvSpPr>
          <p:cNvPr id="3" name="Notes Placeholder 2"/>
          <p:cNvSpPr>
            <a:spLocks noGrp="1"/>
          </p:cNvSpPr>
          <p:nvPr>
            <p:ph type="body" idx="1"/>
          </p:nvPr>
        </p:nvSpPr>
        <p:spPr>
          <a:xfrm>
            <a:off x="701040" y="4337428"/>
            <a:ext cx="5608320" cy="11446382"/>
          </a:xfrm>
        </p:spPr>
        <p:txBody>
          <a:bodyPr/>
          <a:lstStyle/>
          <a:p>
            <a:r>
              <a:rPr lang="en-US" dirty="0" smtClean="0"/>
              <a:t>WE are also a testing company </a:t>
            </a:r>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25</a:t>
            </a:fld>
            <a:endParaRPr lang="en-US"/>
          </a:p>
        </p:txBody>
      </p:sp>
    </p:spTree>
    <p:extLst>
      <p:ext uri="{BB962C8B-B14F-4D97-AF65-F5344CB8AC3E}">
        <p14:creationId xmlns:p14="http://schemas.microsoft.com/office/powerpoint/2010/main" val="1778198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319088"/>
            <a:ext cx="5917565" cy="3328765"/>
          </a:xfrm>
        </p:spPr>
      </p:sp>
      <p:sp>
        <p:nvSpPr>
          <p:cNvPr id="3" name="Notes Placeholder 2"/>
          <p:cNvSpPr>
            <a:spLocks noGrp="1"/>
          </p:cNvSpPr>
          <p:nvPr>
            <p:ph type="body" idx="1"/>
          </p:nvPr>
        </p:nvSpPr>
        <p:spPr>
          <a:xfrm>
            <a:off x="701040" y="4183356"/>
            <a:ext cx="5608320" cy="11446382"/>
          </a:xfrm>
        </p:spPr>
        <p:txBody>
          <a:bodyPr/>
          <a:lstStyle/>
          <a:p>
            <a:r>
              <a:rPr lang="en-US" dirty="0" smtClean="0"/>
              <a:t>Thank you</a:t>
            </a:r>
            <a:r>
              <a:rPr lang="en-US" baseline="0" dirty="0" smtClean="0"/>
              <a:t> for your attention. </a:t>
            </a:r>
          </a:p>
          <a:p>
            <a:r>
              <a:rPr lang="en-US" baseline="0" dirty="0" smtClean="0"/>
              <a:t>If you have any questions, please contact us. </a:t>
            </a:r>
          </a:p>
          <a:p>
            <a:endParaRPr lang="en-US" baseline="0" dirty="0" smtClean="0"/>
          </a:p>
          <a:p>
            <a:endParaRPr lang="en-US" baseline="0" dirty="0" smtClean="0"/>
          </a:p>
          <a:p>
            <a:r>
              <a:rPr lang="en-US" baseline="0" dirty="0" smtClean="0"/>
              <a:t>NCTA test center</a:t>
            </a:r>
          </a:p>
          <a:p>
            <a:r>
              <a:rPr lang="en-US" baseline="0" dirty="0" smtClean="0"/>
              <a:t>You can reach us at testing@wayne.edu</a:t>
            </a:r>
          </a:p>
          <a:p>
            <a:endParaRPr lang="en-US" baseline="0" dirty="0" smtClean="0"/>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26</a:t>
            </a:fld>
            <a:endParaRPr lang="en-US"/>
          </a:p>
        </p:txBody>
      </p:sp>
    </p:spTree>
    <p:extLst>
      <p:ext uri="{BB962C8B-B14F-4D97-AF65-F5344CB8AC3E}">
        <p14:creationId xmlns:p14="http://schemas.microsoft.com/office/powerpoint/2010/main" val="91949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471488"/>
            <a:ext cx="5917565" cy="3328765"/>
          </a:xfrm>
        </p:spPr>
      </p:sp>
      <p:sp>
        <p:nvSpPr>
          <p:cNvPr id="3" name="Notes Placeholder 2"/>
          <p:cNvSpPr>
            <a:spLocks noGrp="1"/>
          </p:cNvSpPr>
          <p:nvPr>
            <p:ph type="body" idx="1"/>
          </p:nvPr>
        </p:nvSpPr>
        <p:spPr>
          <a:xfrm>
            <a:off x="546417" y="4259556"/>
            <a:ext cx="5608320" cy="11446382"/>
          </a:xfrm>
        </p:spPr>
        <p:txBody>
          <a:bodyPr/>
          <a:lstStyle/>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27</a:t>
            </a:fld>
            <a:endParaRPr lang="en-US"/>
          </a:p>
        </p:txBody>
      </p:sp>
    </p:spTree>
    <p:extLst>
      <p:ext uri="{BB962C8B-B14F-4D97-AF65-F5344CB8AC3E}">
        <p14:creationId xmlns:p14="http://schemas.microsoft.com/office/powerpoint/2010/main" val="1204551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280988"/>
            <a:ext cx="5216525" cy="2934414"/>
          </a:xfrm>
        </p:spPr>
      </p:sp>
      <p:sp>
        <p:nvSpPr>
          <p:cNvPr id="3" name="Notes Placeholder 2"/>
          <p:cNvSpPr>
            <a:spLocks noGrp="1"/>
          </p:cNvSpPr>
          <p:nvPr>
            <p:ph type="body" idx="1"/>
          </p:nvPr>
        </p:nvSpPr>
        <p:spPr>
          <a:xfrm>
            <a:off x="701040" y="3573209"/>
            <a:ext cx="5608320" cy="11446382"/>
          </a:xfrm>
        </p:spPr>
        <p:txBody>
          <a:bodyPr/>
          <a:lstStyle/>
          <a:p>
            <a:endParaRPr lang="en-US" dirty="0"/>
          </a:p>
        </p:txBody>
      </p:sp>
      <p:sp>
        <p:nvSpPr>
          <p:cNvPr id="4" name="Slide Number Placeholder 3"/>
          <p:cNvSpPr>
            <a:spLocks noGrp="1"/>
          </p:cNvSpPr>
          <p:nvPr>
            <p:ph type="sldNum" sz="quarter" idx="10"/>
          </p:nvPr>
        </p:nvSpPr>
        <p:spPr/>
        <p:txBody>
          <a:bodyPr/>
          <a:lstStyle/>
          <a:p>
            <a:fld id="{8DD9966B-3A88-4938-B8CA-37C3437FDC83}" type="slidenum">
              <a:rPr lang="en-US" smtClean="0"/>
              <a:t>28</a:t>
            </a:fld>
            <a:endParaRPr lang="en-US"/>
          </a:p>
        </p:txBody>
      </p:sp>
    </p:spTree>
    <p:extLst>
      <p:ext uri="{BB962C8B-B14F-4D97-AF65-F5344CB8AC3E}">
        <p14:creationId xmlns:p14="http://schemas.microsoft.com/office/powerpoint/2010/main" val="174094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245" y="547688"/>
            <a:ext cx="5917565" cy="3328765"/>
          </a:xfrm>
        </p:spPr>
      </p:sp>
      <p:sp>
        <p:nvSpPr>
          <p:cNvPr id="3" name="Notes Placeholder 2"/>
          <p:cNvSpPr>
            <a:spLocks noGrp="1"/>
          </p:cNvSpPr>
          <p:nvPr>
            <p:ph type="body" idx="1"/>
          </p:nvPr>
        </p:nvSpPr>
        <p:spPr>
          <a:xfrm>
            <a:off x="309245" y="4221456"/>
            <a:ext cx="5608320" cy="11446382"/>
          </a:xfrm>
        </p:spPr>
        <p:txBody>
          <a:bodyPr/>
          <a:lstStyle/>
          <a:p>
            <a:endParaRPr lang="en-US"/>
          </a:p>
        </p:txBody>
      </p:sp>
      <p:sp>
        <p:nvSpPr>
          <p:cNvPr id="4" name="Slide Number Placeholder 3"/>
          <p:cNvSpPr>
            <a:spLocks noGrp="1"/>
          </p:cNvSpPr>
          <p:nvPr>
            <p:ph type="sldNum" sz="quarter" idx="10"/>
          </p:nvPr>
        </p:nvSpPr>
        <p:spPr/>
        <p:txBody>
          <a:bodyPr/>
          <a:lstStyle/>
          <a:p>
            <a:fld id="{8DD9966B-3A88-4938-B8CA-37C3437FDC83}" type="slidenum">
              <a:rPr lang="en-US" smtClean="0"/>
              <a:t>29</a:t>
            </a:fld>
            <a:endParaRPr lang="en-US"/>
          </a:p>
        </p:txBody>
      </p:sp>
    </p:spTree>
    <p:extLst>
      <p:ext uri="{BB962C8B-B14F-4D97-AF65-F5344CB8AC3E}">
        <p14:creationId xmlns:p14="http://schemas.microsoft.com/office/powerpoint/2010/main" val="247445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395288"/>
            <a:ext cx="5917565" cy="3328765"/>
          </a:xfrm>
        </p:spPr>
      </p:sp>
      <p:sp>
        <p:nvSpPr>
          <p:cNvPr id="3" name="Notes Placeholder 2"/>
          <p:cNvSpPr>
            <a:spLocks noGrp="1"/>
          </p:cNvSpPr>
          <p:nvPr>
            <p:ph type="body" idx="1"/>
          </p:nvPr>
        </p:nvSpPr>
        <p:spPr>
          <a:xfrm>
            <a:off x="391795" y="4221456"/>
            <a:ext cx="5608320" cy="11446382"/>
          </a:xfrm>
        </p:spPr>
        <p:txBody>
          <a:bodyPr/>
          <a:lstStyle/>
          <a:p>
            <a:r>
              <a:rPr lang="en-US" dirty="0"/>
              <a:t> </a:t>
            </a:r>
          </a:p>
          <a:p>
            <a:r>
              <a:rPr lang="en-US" dirty="0"/>
              <a:t>The mission of the Wayne State Testing Office is </a:t>
            </a:r>
          </a:p>
          <a:p>
            <a:endParaRPr lang="en-US" dirty="0"/>
          </a:p>
          <a:p>
            <a:r>
              <a:rPr lang="en-US" dirty="0">
                <a:cs typeface="Calibri"/>
              </a:rPr>
              <a:t>Dedicated to fair and accurate testing and evaluation.</a:t>
            </a:r>
          </a:p>
          <a:p>
            <a:r>
              <a:rPr lang="en-US" dirty="0">
                <a:cs typeface="Calibri"/>
              </a:rPr>
              <a:t>Certified NCTA center</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DD9966B-3A88-4938-B8CA-37C3437FDC83}" type="slidenum">
              <a:rPr lang="en-US" smtClean="0"/>
              <a:t>3</a:t>
            </a:fld>
            <a:endParaRPr lang="en-US"/>
          </a:p>
        </p:txBody>
      </p:sp>
    </p:spTree>
    <p:extLst>
      <p:ext uri="{BB962C8B-B14F-4D97-AF65-F5344CB8AC3E}">
        <p14:creationId xmlns:p14="http://schemas.microsoft.com/office/powerpoint/2010/main" val="3115225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 y="319088"/>
            <a:ext cx="5917565" cy="3328765"/>
          </a:xfrm>
        </p:spPr>
      </p:sp>
      <p:sp>
        <p:nvSpPr>
          <p:cNvPr id="3" name="Notes Placeholder 2"/>
          <p:cNvSpPr>
            <a:spLocks noGrp="1"/>
          </p:cNvSpPr>
          <p:nvPr>
            <p:ph type="body" idx="1"/>
          </p:nvPr>
        </p:nvSpPr>
        <p:spPr>
          <a:xfrm>
            <a:off x="701040" y="4183356"/>
            <a:ext cx="5608320" cy="11446382"/>
          </a:xfrm>
        </p:spPr>
        <p:txBody>
          <a:bodyPr/>
          <a:lstStyle/>
          <a:p>
            <a:endParaRPr lang="en-US"/>
          </a:p>
        </p:txBody>
      </p:sp>
      <p:sp>
        <p:nvSpPr>
          <p:cNvPr id="4" name="Slide Number Placeholder 3"/>
          <p:cNvSpPr>
            <a:spLocks noGrp="1"/>
          </p:cNvSpPr>
          <p:nvPr>
            <p:ph type="sldNum" sz="quarter" idx="10"/>
          </p:nvPr>
        </p:nvSpPr>
        <p:spPr/>
        <p:txBody>
          <a:bodyPr/>
          <a:lstStyle/>
          <a:p>
            <a:fld id="{8DD9966B-3A88-4938-B8CA-37C3437FDC83}" type="slidenum">
              <a:rPr lang="en-US" smtClean="0"/>
              <a:t>30</a:t>
            </a:fld>
            <a:endParaRPr lang="en-US"/>
          </a:p>
        </p:txBody>
      </p:sp>
    </p:spTree>
    <p:extLst>
      <p:ext uri="{BB962C8B-B14F-4D97-AF65-F5344CB8AC3E}">
        <p14:creationId xmlns:p14="http://schemas.microsoft.com/office/powerpoint/2010/main" val="34472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9046" y="395288"/>
            <a:ext cx="6070354" cy="3414712"/>
          </a:xfrm>
        </p:spPr>
      </p:sp>
      <p:sp>
        <p:nvSpPr>
          <p:cNvPr id="3" name="Notes Placeholder 2"/>
          <p:cNvSpPr>
            <a:spLocks noGrp="1"/>
          </p:cNvSpPr>
          <p:nvPr>
            <p:ph type="body" idx="1"/>
          </p:nvPr>
        </p:nvSpPr>
        <p:spPr>
          <a:xfrm>
            <a:off x="701040" y="4198323"/>
            <a:ext cx="5608320" cy="11446382"/>
          </a:xfrm>
        </p:spPr>
        <p:txBody>
          <a:bodyPr/>
          <a:lstStyle/>
          <a:p>
            <a:endParaRPr lang="en-US"/>
          </a:p>
          <a:p>
            <a:r>
              <a:rPr lang="en-US" dirty="0"/>
              <a:t>  </a:t>
            </a:r>
            <a:endParaRPr lang="en-US" dirty="0">
              <a:cs typeface="Calibri"/>
            </a:endParaRPr>
          </a:p>
          <a:p>
            <a:r>
              <a:rPr lang="en-US" dirty="0"/>
              <a:t>We have three essential responsibilities for the University.  Testing, Evaluation, Research Services.</a:t>
            </a:r>
          </a:p>
          <a:p>
            <a:r>
              <a:rPr lang="en-US" dirty="0"/>
              <a:t>  </a:t>
            </a:r>
            <a:endParaRPr lang="en-US" dirty="0">
              <a:cs typeface="Calibri"/>
            </a:endParaRPr>
          </a:p>
          <a:p>
            <a:endParaRPr lang="en-US"/>
          </a:p>
          <a:p>
            <a:endParaRPr lang="en-US"/>
          </a:p>
          <a:p>
            <a:endParaRPr lang="en-US"/>
          </a:p>
          <a:p>
            <a:endParaRPr lang="en-US">
              <a:cs typeface="Calibri"/>
            </a:endParaRPr>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4429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417" y="395288"/>
            <a:ext cx="5917565" cy="3328765"/>
          </a:xfrm>
        </p:spPr>
      </p:sp>
      <p:sp>
        <p:nvSpPr>
          <p:cNvPr id="3" name="Notes Placeholder 2"/>
          <p:cNvSpPr>
            <a:spLocks noGrp="1"/>
          </p:cNvSpPr>
          <p:nvPr>
            <p:ph type="body" idx="1"/>
          </p:nvPr>
        </p:nvSpPr>
        <p:spPr>
          <a:xfrm>
            <a:off x="701040" y="4221456"/>
            <a:ext cx="5608320" cy="11446382"/>
          </a:xfrm>
        </p:spPr>
        <p:txBody>
          <a:bodyPr/>
          <a:lstStyle/>
          <a:p>
            <a:r>
              <a:rPr lang="en-US" dirty="0"/>
              <a:t>Research Services are services offered to our instructors and departments, we do computer scoring of instructors multiple choice exams, and we administer various other surveys for instructors and departments.</a:t>
            </a:r>
          </a:p>
          <a:p>
            <a:endParaRPr lang="en-US" dirty="0">
              <a:cs typeface="Calibri"/>
            </a:endParaRPr>
          </a:p>
          <a:p>
            <a:r>
              <a:rPr lang="en-US" dirty="0">
                <a:cs typeface="Calibri"/>
              </a:rPr>
              <a:t>We help the university to understand what happens in the university.</a:t>
            </a:r>
          </a:p>
          <a:p>
            <a:endParaRPr lang="en-US" dirty="0">
              <a:cs typeface="Calibri"/>
            </a:endParaRPr>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13438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0640" y="685045"/>
            <a:ext cx="5352060" cy="3010655"/>
          </a:xfrm>
        </p:spPr>
      </p:sp>
      <p:sp>
        <p:nvSpPr>
          <p:cNvPr id="3" name="Notes Placeholder 2"/>
          <p:cNvSpPr>
            <a:spLocks noGrp="1"/>
          </p:cNvSpPr>
          <p:nvPr>
            <p:ph type="body" idx="1"/>
          </p:nvPr>
        </p:nvSpPr>
        <p:spPr>
          <a:xfrm>
            <a:off x="754380" y="4274523"/>
            <a:ext cx="5608320" cy="11446382"/>
          </a:xfrm>
        </p:spPr>
        <p:txBody>
          <a:bodyPr/>
          <a:lstStyle/>
          <a:p>
            <a:pPr marL="285790" indent="-285790">
              <a:buFont typeface="Arial"/>
              <a:buChar char="•"/>
            </a:pPr>
            <a:r>
              <a:rPr lang="en-US" dirty="0"/>
              <a:t>As part of this effort your kids will be asked today to complete a survey called </a:t>
            </a:r>
          </a:p>
          <a:p>
            <a:pPr marL="285790" indent="-285790">
              <a:buFont typeface="Arial"/>
              <a:buChar char="•"/>
            </a:pPr>
            <a:endParaRPr lang="en-US" dirty="0"/>
          </a:p>
          <a:p>
            <a:pPr marL="285790" indent="-285790">
              <a:buFont typeface="Arial"/>
              <a:buChar char="•"/>
            </a:pPr>
            <a:r>
              <a:rPr lang="en-US" b="1" dirty="0"/>
              <a:t>Cooperative Institutional Research Program Freshman Survey (CIRP).  </a:t>
            </a:r>
            <a:endParaRPr lang="en-US" b="1" dirty="0">
              <a:cs typeface="Calibri"/>
            </a:endParaRPr>
          </a:p>
          <a:p>
            <a:pPr marL="285790" indent="-285790">
              <a:buFont typeface="Arial"/>
              <a:buChar char="•"/>
            </a:pPr>
            <a:endParaRPr lang="en-US" dirty="0"/>
          </a:p>
          <a:p>
            <a:pPr marL="285790" indent="-285790">
              <a:buFont typeface="Arial"/>
              <a:buChar char="•"/>
            </a:pPr>
            <a:r>
              <a:rPr lang="en-US" dirty="0"/>
              <a:t>This is a very comprehensive survey instrument </a:t>
            </a:r>
            <a:r>
              <a:rPr lang="en-US" dirty="0" smtClean="0"/>
              <a:t>that is used nationally and here at Wayne. </a:t>
            </a:r>
            <a:endParaRPr lang="en-US" dirty="0">
              <a:cs typeface="Calibri" panose="020F0502020204030204"/>
            </a:endParaRPr>
          </a:p>
          <a:p>
            <a:pPr marL="285790" indent="-285790">
              <a:buFont typeface="Arial"/>
              <a:buChar char="•"/>
            </a:pPr>
            <a:r>
              <a:rPr lang="en-US" dirty="0" smtClean="0"/>
              <a:t>The goal of the study nationally is to track how public opinion changes over time.</a:t>
            </a:r>
          </a:p>
          <a:p>
            <a:pPr marL="1047897" lvl="1" indent="-285790">
              <a:buFont typeface="Arial"/>
              <a:buChar char="•"/>
            </a:pPr>
            <a:r>
              <a:rPr lang="en-US" dirty="0" smtClean="0"/>
              <a:t>We have recently found that the incoming students are more tech savvy and artistic than in past years. </a:t>
            </a:r>
          </a:p>
          <a:p>
            <a:pPr marL="1047897" lvl="1" indent="-285790">
              <a:buFont typeface="Arial"/>
              <a:buChar char="•"/>
            </a:pPr>
            <a:r>
              <a:rPr lang="en-US" dirty="0" smtClean="0"/>
              <a:t>We also learn about touchier issues like drinking, studying, personal habits and finances. </a:t>
            </a:r>
          </a:p>
          <a:p>
            <a:pPr marL="1047897" lvl="1" indent="-285790">
              <a:buFont typeface="Arial"/>
              <a:buChar char="•"/>
            </a:pPr>
            <a:r>
              <a:rPr lang="en-US" dirty="0" smtClean="0"/>
              <a:t>This information is not used on an individual level. </a:t>
            </a:r>
          </a:p>
          <a:p>
            <a:pPr marL="1047897" lvl="1" indent="-285790">
              <a:buFont typeface="Arial"/>
              <a:buChar char="•"/>
            </a:pPr>
            <a:r>
              <a:rPr lang="en-US" dirty="0" smtClean="0"/>
              <a:t>Instead it is used to create a snapshot of our students in general. </a:t>
            </a:r>
          </a:p>
          <a:p>
            <a:pPr marL="1047897" lvl="1" indent="-285790">
              <a:buFont typeface="Arial"/>
              <a:buChar char="•"/>
            </a:pPr>
            <a:r>
              <a:rPr lang="en-US" dirty="0" smtClean="0"/>
              <a:t>It’s used to determine programming. </a:t>
            </a:r>
          </a:p>
          <a:p>
            <a:pPr marL="285790" indent="-285790">
              <a:buFont typeface="Arial" panose="020B0604020202020204" pitchFamily="34" charset="0"/>
              <a:buChar char="•"/>
            </a:pPr>
            <a:r>
              <a:rPr lang="en-US" dirty="0" smtClean="0"/>
              <a:t>Survey </a:t>
            </a:r>
            <a:r>
              <a:rPr lang="en-US" dirty="0"/>
              <a:t>is </a:t>
            </a:r>
            <a:r>
              <a:rPr lang="en-US" dirty="0" smtClean="0"/>
              <a:t>confidential.</a:t>
            </a:r>
            <a:endParaRPr lang="en-US" dirty="0">
              <a:cs typeface="Calibri"/>
            </a:endParaRPr>
          </a:p>
          <a:p>
            <a:pPr marL="285790" indent="-285790">
              <a:buFont typeface="Arial" panose="020B0604020202020204" pitchFamily="34" charset="0"/>
              <a:buChar char="•"/>
            </a:pPr>
            <a:r>
              <a:rPr lang="en-US" dirty="0"/>
              <a:t>Survey is not anonymous, Students are asked to put their </a:t>
            </a:r>
            <a:r>
              <a:rPr lang="en-US" dirty="0" smtClean="0"/>
              <a:t>and </a:t>
            </a:r>
            <a:r>
              <a:rPr lang="en-US" dirty="0"/>
              <a:t>student ID number on the survey </a:t>
            </a:r>
            <a:r>
              <a:rPr lang="en-US" dirty="0" smtClean="0"/>
              <a:t>for verification that only students who enrolled data is used in our reports. The address is used for further verification in the case of poor handwriting or similar names.</a:t>
            </a:r>
            <a:r>
              <a:rPr lang="en-US" dirty="0"/>
              <a:t> </a:t>
            </a:r>
            <a:endParaRPr lang="en-US" dirty="0" smtClean="0"/>
          </a:p>
          <a:p>
            <a:pPr marL="285790" indent="-285790">
              <a:buFont typeface="Arial" panose="020B0604020202020204" pitchFamily="34" charset="0"/>
              <a:buChar char="•"/>
            </a:pPr>
            <a:r>
              <a:rPr lang="en-US" dirty="0"/>
              <a:t>Students are encouraged but not required to complete the survey, and if they are unable to answer or wish to skip certain questions on the survey they can certainly do so.</a:t>
            </a:r>
            <a:endParaRPr lang="en-US" dirty="0">
              <a:cs typeface="Calibri"/>
            </a:endParaRPr>
          </a:p>
          <a:p>
            <a:pPr marL="285790" indent="-285790">
              <a:buFont typeface="Arial" panose="020B0604020202020204" pitchFamily="34" charset="0"/>
              <a:buChar char="•"/>
            </a:pPr>
            <a:r>
              <a:rPr lang="en-US" dirty="0" smtClean="0"/>
              <a:t>We </a:t>
            </a:r>
            <a:r>
              <a:rPr lang="en-US" dirty="0"/>
              <a:t>have in the past gotten calls from parents concerned about the nature of the questions, some of them do get personal and maybe questions that your kids can’t or don’t wish to answer</a:t>
            </a:r>
            <a:r>
              <a:rPr lang="en-US" dirty="0" smtClean="0"/>
              <a:t>.</a:t>
            </a:r>
          </a:p>
          <a:p>
            <a:pPr marL="285790" indent="-285790">
              <a:buFont typeface="Arial" panose="020B0604020202020204" pitchFamily="34" charset="0"/>
              <a:buChar char="•"/>
            </a:pPr>
            <a:r>
              <a:rPr lang="en-US" dirty="0" smtClean="0">
                <a:cs typeface="Calibri"/>
              </a:rPr>
              <a:t>If you have questions, feel free to contact us. </a:t>
            </a:r>
            <a:endParaRPr lang="en-US" dirty="0">
              <a:cs typeface="Calibri"/>
            </a:endParaRPr>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3405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7" y="395288"/>
            <a:ext cx="6511925" cy="3663106"/>
          </a:xfrm>
        </p:spPr>
      </p:sp>
      <p:sp>
        <p:nvSpPr>
          <p:cNvPr id="3" name="Notes Placeholder 2"/>
          <p:cNvSpPr>
            <a:spLocks noGrp="1"/>
          </p:cNvSpPr>
          <p:nvPr>
            <p:ph type="body" idx="1"/>
          </p:nvPr>
        </p:nvSpPr>
        <p:spPr>
          <a:xfrm>
            <a:off x="701040" y="4648200"/>
            <a:ext cx="5608320" cy="11446382"/>
          </a:xfrm>
        </p:spPr>
        <p:txBody>
          <a:bodyPr/>
          <a:lstStyle/>
          <a:p>
            <a:pPr marL="285790" indent="-285790">
              <a:buFont typeface="Arial" panose="020B0604020202020204" pitchFamily="34" charset="0"/>
              <a:buChar char="•"/>
            </a:pPr>
            <a:r>
              <a:rPr lang="en-US" dirty="0" smtClean="0"/>
              <a:t>Teachers give evaluations during the semester. </a:t>
            </a:r>
          </a:p>
          <a:p>
            <a:pPr marL="285790" indent="-285790">
              <a:buFont typeface="Arial" panose="020B0604020202020204" pitchFamily="34" charset="0"/>
              <a:buChar char="•"/>
            </a:pPr>
            <a:r>
              <a:rPr lang="en-US" dirty="0" smtClean="0"/>
              <a:t>This is the students’ chance to evaluate their instructors. </a:t>
            </a:r>
          </a:p>
          <a:p>
            <a:pPr marL="285790" indent="-285790">
              <a:buFont typeface="Arial" panose="020B0604020202020204" pitchFamily="34" charset="0"/>
              <a:buChar char="•"/>
            </a:pPr>
            <a:r>
              <a:rPr lang="en-US" dirty="0" smtClean="0"/>
              <a:t>Evaluation</a:t>
            </a:r>
            <a:r>
              <a:rPr lang="en-US" dirty="0"/>
              <a:t>, refers </a:t>
            </a:r>
            <a:r>
              <a:rPr lang="en-US" dirty="0" smtClean="0"/>
              <a:t>primarily </a:t>
            </a:r>
            <a:r>
              <a:rPr lang="en-US" dirty="0"/>
              <a:t>to the Student Evaluation of Teaching program, SET.  At the end of each semester, students get to evaluate their courses and instructors.  </a:t>
            </a:r>
            <a:endParaRPr lang="en-US" dirty="0" smtClean="0"/>
          </a:p>
          <a:p>
            <a:pPr marL="285790" indent="-285790">
              <a:buFont typeface="Arial" panose="020B0604020202020204" pitchFamily="34" charset="0"/>
              <a:buChar char="•"/>
            </a:pPr>
            <a:r>
              <a:rPr lang="en-US" dirty="0" smtClean="0"/>
              <a:t>These </a:t>
            </a:r>
            <a:r>
              <a:rPr lang="en-US" dirty="0"/>
              <a:t>evaluations are used by the University and departments in hiring and tenure </a:t>
            </a:r>
            <a:r>
              <a:rPr lang="en-US" dirty="0" smtClean="0"/>
              <a:t>decisions</a:t>
            </a:r>
          </a:p>
          <a:p>
            <a:pPr marL="285790" indent="-285790">
              <a:buFont typeface="Arial" panose="020B0604020202020204" pitchFamily="34" charset="0"/>
              <a:buChar char="•"/>
            </a:pPr>
            <a:r>
              <a:rPr lang="en-US" dirty="0"/>
              <a:t>I</a:t>
            </a:r>
            <a:r>
              <a:rPr lang="en-US" dirty="0" smtClean="0"/>
              <a:t>nstructors care about what is written and use it to improve their teaching.</a:t>
            </a:r>
            <a:endParaRPr lang="en-US" dirty="0">
              <a:cs typeface="Calibri"/>
            </a:endParaRPr>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9094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158" y="319088"/>
            <a:ext cx="6138084" cy="3452812"/>
          </a:xfrm>
        </p:spPr>
      </p:sp>
      <p:sp>
        <p:nvSpPr>
          <p:cNvPr id="3" name="Notes Placeholder 2"/>
          <p:cNvSpPr>
            <a:spLocks noGrp="1"/>
          </p:cNvSpPr>
          <p:nvPr>
            <p:ph type="body" idx="1"/>
          </p:nvPr>
        </p:nvSpPr>
        <p:spPr>
          <a:xfrm>
            <a:off x="436158" y="4245380"/>
            <a:ext cx="5608320" cy="11446382"/>
          </a:xfrm>
        </p:spPr>
        <p:txBody>
          <a:bodyPr/>
          <a:lstStyle/>
          <a:p>
            <a:pPr marL="285790" indent="-285790">
              <a:buFont typeface="Arial" panose="020B0604020202020204" pitchFamily="34" charset="0"/>
              <a:buChar char="•"/>
            </a:pPr>
            <a:r>
              <a:rPr lang="en-US" dirty="0"/>
              <a:t>The evaluations are also a benefit to the students because the results are made available to students to help them make decisions in picking their instructors.  </a:t>
            </a:r>
            <a:endParaRPr lang="en-US" dirty="0" smtClean="0"/>
          </a:p>
          <a:p>
            <a:pPr marL="285790" indent="-285790">
              <a:buFont typeface="Arial" panose="020B0604020202020204" pitchFamily="34" charset="0"/>
              <a:buChar char="•"/>
            </a:pPr>
            <a:r>
              <a:rPr lang="en-US" dirty="0" smtClean="0"/>
              <a:t>Students may view the instructors results.</a:t>
            </a:r>
          </a:p>
          <a:p>
            <a:pPr marL="285790" indent="-285790">
              <a:buFont typeface="Arial" panose="020B0604020202020204" pitchFamily="34" charset="0"/>
              <a:buChar char="•"/>
            </a:pPr>
            <a:r>
              <a:rPr lang="en-US" dirty="0" smtClean="0"/>
              <a:t>This can help students pick instructors when more than one instructor is offering a class. </a:t>
            </a:r>
            <a:endParaRPr lang="en-US" dirty="0"/>
          </a:p>
          <a:p>
            <a:pPr marL="285790" indent="-285790">
              <a:buFont typeface="Arial" panose="020B0604020202020204" pitchFamily="34" charset="0"/>
              <a:buChar char="•"/>
            </a:pPr>
            <a:endParaRPr lang="en-US" dirty="0"/>
          </a:p>
          <a:p>
            <a:pPr marL="285790" indent="-28579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pPr defTabSz="1524213">
              <a:defRPr/>
            </a:pPr>
            <a:fld id="{44ADF0CF-B910-476F-A24B-52507BE934B1}" type="slidenum">
              <a:rPr lang="en-US">
                <a:solidFill>
                  <a:prstClr val="black"/>
                </a:solidFill>
                <a:latin typeface="Calibri" panose="020F0502020204030204"/>
              </a:rPr>
              <a:pPr defTabSz="1524213">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1576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417" y="433388"/>
            <a:ext cx="5917565" cy="3328765"/>
          </a:xfrm>
        </p:spPr>
      </p:sp>
      <p:sp>
        <p:nvSpPr>
          <p:cNvPr id="3" name="Notes Placeholder 2"/>
          <p:cNvSpPr>
            <a:spLocks noGrp="1"/>
          </p:cNvSpPr>
          <p:nvPr>
            <p:ph type="body" idx="1"/>
          </p:nvPr>
        </p:nvSpPr>
        <p:spPr>
          <a:xfrm>
            <a:off x="546417" y="4240506"/>
            <a:ext cx="5608320" cy="11446382"/>
          </a:xfrm>
        </p:spPr>
        <p:txBody>
          <a:bodyPr/>
          <a:lstStyle/>
          <a:p>
            <a:pPr marL="285790" indent="-285790">
              <a:buFont typeface="Arial" panose="020B0604020202020204" pitchFamily="34" charset="0"/>
              <a:buChar char="•"/>
            </a:pPr>
            <a:r>
              <a:rPr lang="en-US" dirty="0" smtClean="0"/>
              <a:t>Follow the links under evaluation on our website</a:t>
            </a:r>
          </a:p>
          <a:p>
            <a:pPr marL="285790" indent="-285790">
              <a:buFont typeface="Arial" panose="020B0604020202020204" pitchFamily="34" charset="0"/>
              <a:buChar char="•"/>
            </a:pPr>
            <a:r>
              <a:rPr lang="en-US" dirty="0" smtClean="0"/>
              <a:t>Through </a:t>
            </a:r>
            <a:r>
              <a:rPr lang="en-US" dirty="0"/>
              <a:t>our web site students can search by either subject, or instructor name and see the instructors results. </a:t>
            </a:r>
          </a:p>
          <a:p>
            <a:pPr marL="285790" indent="-285790">
              <a:buFont typeface="Arial" panose="020B0604020202020204" pitchFamily="34" charset="0"/>
              <a:buChar char="•"/>
            </a:pPr>
            <a:r>
              <a:rPr lang="en-US" dirty="0"/>
              <a:t>Select subject give you a list of courses, select the </a:t>
            </a:r>
            <a:r>
              <a:rPr lang="en-US" dirty="0" smtClean="0"/>
              <a:t>course</a:t>
            </a:r>
          </a:p>
          <a:p>
            <a:pPr marL="285790" indent="-285790">
              <a:buFont typeface="Arial" panose="020B0604020202020204" pitchFamily="34" charset="0"/>
              <a:buChar char="•"/>
            </a:pPr>
            <a:r>
              <a:rPr lang="en-US" dirty="0" smtClean="0">
                <a:cs typeface="Calibri"/>
              </a:rPr>
              <a:t>Enter the course or instructors’ name to see the results.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DD9966B-3A88-4938-B8CA-37C3437FDC83}" type="slidenum">
              <a:rPr lang="en-US" smtClean="0"/>
              <a:t>9</a:t>
            </a:fld>
            <a:endParaRPr lang="en-US"/>
          </a:p>
        </p:txBody>
      </p:sp>
    </p:spTree>
    <p:extLst>
      <p:ext uri="{BB962C8B-B14F-4D97-AF65-F5344CB8AC3E}">
        <p14:creationId xmlns:p14="http://schemas.microsoft.com/office/powerpoint/2010/main" val="361324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077043-09F0-43F1-A907-38476CE1F0C9}"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07375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D26D5-6EF2-4A2D-AD31-536A69DD2D62}" type="datetime1">
              <a:rPr lang="en-US" smtClean="0"/>
              <a:t>5/8/2019</a:t>
            </a:fld>
            <a:endParaRPr lang="en-US"/>
          </a:p>
        </p:txBody>
      </p:sp>
      <p:sp>
        <p:nvSpPr>
          <p:cNvPr id="6" name="Footer Placeholder 5"/>
          <p:cNvSpPr>
            <a:spLocks noGrp="1"/>
          </p:cNvSpPr>
          <p:nvPr>
            <p:ph type="ftr" sz="quarter" idx="11"/>
          </p:nvPr>
        </p:nvSpPr>
        <p:spPr/>
        <p:txBody>
          <a:bodyPr/>
          <a:lstStyle/>
          <a:p>
            <a:r>
              <a:rPr lang="en-US"/>
              <a:t>testing.wayne.edu      testing@wayne.edu     (313) 577-3400</a:t>
            </a:r>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68594500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CD26D5-6EF2-4A2D-AD31-536A69DD2D62}"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71179854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CD26D5-6EF2-4A2D-AD31-536A69DD2D62}"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22180278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D26D5-6EF2-4A2D-AD31-536A69DD2D62}"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62397305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CD26D5-6EF2-4A2D-AD31-536A69DD2D62}" type="datetime1">
              <a:rPr lang="en-US" smtClean="0"/>
              <a:t>5/8/2019</a:t>
            </a:fld>
            <a:endParaRPr lang="en-US"/>
          </a:p>
        </p:txBody>
      </p:sp>
      <p:sp>
        <p:nvSpPr>
          <p:cNvPr id="4"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366250207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CD26D5-6EF2-4A2D-AD31-536A69DD2D62}" type="datetime1">
              <a:rPr lang="en-US" smtClean="0"/>
              <a:t>5/8/2019</a:t>
            </a:fld>
            <a:endParaRPr lang="en-US"/>
          </a:p>
        </p:txBody>
      </p:sp>
      <p:sp>
        <p:nvSpPr>
          <p:cNvPr id="4"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399165528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FA08E-32E7-40A3-B161-ADF5EB8B3406}"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408670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5B5FD-A279-40FA-8CB7-1C0C57EF7DE4}"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273702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6D6D77D9-4ED5-46D3-9582-9426C95C2A8F}"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10278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3F8B0-B382-4FCE-A1CC-48797E1E8B65}" type="datetime1">
              <a:rPr lang="en-US" smtClean="0"/>
              <a:t>5/8/2019</a:t>
            </a:fld>
            <a:endParaRPr lang="en-US"/>
          </a:p>
        </p:txBody>
      </p:sp>
      <p:sp>
        <p:nvSpPr>
          <p:cNvPr id="5" name="Footer Placeholder 4"/>
          <p:cNvSpPr>
            <a:spLocks noGrp="1"/>
          </p:cNvSpPr>
          <p:nvPr>
            <p:ph type="ftr" sz="quarter" idx="11"/>
          </p:nvPr>
        </p:nvSpPr>
        <p:spPr/>
        <p:txBody>
          <a:bodyPr/>
          <a:lstStyle/>
          <a:p>
            <a:r>
              <a:rPr lang="en-US"/>
              <a:t>testing.wayne.edu      testing@wayne.edu     (313) 577-3400</a:t>
            </a:r>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15939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377B1F-27EB-4FFD-877D-1C8E35626808}" type="datetime1">
              <a:rPr lang="en-US" smtClean="0"/>
              <a:t>5/8/2019</a:t>
            </a:fld>
            <a:endParaRPr lang="en-US"/>
          </a:p>
        </p:txBody>
      </p:sp>
      <p:sp>
        <p:nvSpPr>
          <p:cNvPr id="6" name="Footer Placeholder 5"/>
          <p:cNvSpPr>
            <a:spLocks noGrp="1"/>
          </p:cNvSpPr>
          <p:nvPr>
            <p:ph type="ftr" sz="quarter" idx="11"/>
          </p:nvPr>
        </p:nvSpPr>
        <p:spPr/>
        <p:txBody>
          <a:bodyPr/>
          <a:lstStyle/>
          <a:p>
            <a:r>
              <a:rPr lang="en-US"/>
              <a:t>testing.wayne.edu      testing@wayne.edu     (313) 577-3400</a:t>
            </a:r>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86951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B75426-1141-4D40-8978-30D37A76F82F}" type="datetime1">
              <a:rPr lang="en-US" smtClean="0"/>
              <a:t>5/8/2019</a:t>
            </a:fld>
            <a:endParaRPr lang="en-US"/>
          </a:p>
        </p:txBody>
      </p:sp>
      <p:sp>
        <p:nvSpPr>
          <p:cNvPr id="8" name="Footer Placeholder 7"/>
          <p:cNvSpPr>
            <a:spLocks noGrp="1"/>
          </p:cNvSpPr>
          <p:nvPr>
            <p:ph type="ftr" sz="quarter" idx="11"/>
          </p:nvPr>
        </p:nvSpPr>
        <p:spPr/>
        <p:txBody>
          <a:bodyPr/>
          <a:lstStyle/>
          <a:p>
            <a:r>
              <a:rPr lang="en-US"/>
              <a:t>testing.wayne.edu      testing@wayne.edu     (313) 577-3400</a:t>
            </a:r>
          </a:p>
        </p:txBody>
      </p:sp>
      <p:sp>
        <p:nvSpPr>
          <p:cNvPr id="9" name="Slide Number Placeholder 8"/>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01709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9909BE0-C736-4B2F-977C-3E10E3E61CFB}" type="datetime1">
              <a:rPr lang="en-US" smtClean="0"/>
              <a:t>5/8/2019</a:t>
            </a:fld>
            <a:endParaRPr lang="en-US"/>
          </a:p>
        </p:txBody>
      </p:sp>
      <p:sp>
        <p:nvSpPr>
          <p:cNvPr id="5" name="Footer Placeholder 3"/>
          <p:cNvSpPr>
            <a:spLocks noGrp="1"/>
          </p:cNvSpPr>
          <p:nvPr>
            <p:ph type="ftr" sz="quarter" idx="11"/>
          </p:nvPr>
        </p:nvSpPr>
        <p:spPr/>
        <p:txBody>
          <a:bodyPr/>
          <a:lstStyle/>
          <a:p>
            <a:r>
              <a:rPr lang="en-US"/>
              <a:t>testing.wayne.edu      testing@wayne.edu     (313) 577-3400</a:t>
            </a:r>
          </a:p>
        </p:txBody>
      </p:sp>
      <p:sp>
        <p:nvSpPr>
          <p:cNvPr id="6" name="Slide Number Placeholder 4"/>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360008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878BFD-52F7-4700-89AE-F1666ABE01EC}" type="datetime1">
              <a:rPr lang="en-US" smtClean="0"/>
              <a:t>5/8/2019</a:t>
            </a:fld>
            <a:endParaRPr lang="en-US"/>
          </a:p>
        </p:txBody>
      </p:sp>
      <p:sp>
        <p:nvSpPr>
          <p:cNvPr id="5" name="Footer Placeholder 2"/>
          <p:cNvSpPr>
            <a:spLocks noGrp="1"/>
          </p:cNvSpPr>
          <p:nvPr>
            <p:ph type="ftr" sz="quarter" idx="11"/>
          </p:nvPr>
        </p:nvSpPr>
        <p:spPr/>
        <p:txBody>
          <a:bodyPr/>
          <a:lstStyle/>
          <a:p>
            <a:r>
              <a:rPr lang="en-US"/>
              <a:t>testing.wayne.edu      testing@wayne.edu     (313) 577-3400</a:t>
            </a:r>
          </a:p>
        </p:txBody>
      </p:sp>
      <p:sp>
        <p:nvSpPr>
          <p:cNvPr id="6" name="Slide Number Placeholder 3"/>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22363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E49DC70-D0A7-49C6-974A-6E115706B5C3}" type="datetime1">
              <a:rPr lang="en-US" smtClean="0"/>
              <a:t>5/8/2019</a:t>
            </a:fld>
            <a:endParaRPr lang="en-US"/>
          </a:p>
        </p:txBody>
      </p:sp>
      <p:sp>
        <p:nvSpPr>
          <p:cNvPr id="5" name="Footer Placeholder 5"/>
          <p:cNvSpPr>
            <a:spLocks noGrp="1"/>
          </p:cNvSpPr>
          <p:nvPr>
            <p:ph type="ftr" sz="quarter" idx="11"/>
          </p:nvPr>
        </p:nvSpPr>
        <p:spPr/>
        <p:txBody>
          <a:bodyPr/>
          <a:lstStyle/>
          <a:p>
            <a:r>
              <a:rPr lang="en-US"/>
              <a:t>testing.wayne.edu      testing@wayne.edu     (313) 577-3400</a:t>
            </a:r>
          </a:p>
        </p:txBody>
      </p:sp>
      <p:sp>
        <p:nvSpPr>
          <p:cNvPr id="6"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233937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0E198-2DEA-4270-9572-24E3C20155A7}" type="datetime1">
              <a:rPr lang="en-US" smtClean="0"/>
              <a:t>5/8/2019</a:t>
            </a:fld>
            <a:endParaRPr lang="en-US"/>
          </a:p>
        </p:txBody>
      </p:sp>
      <p:sp>
        <p:nvSpPr>
          <p:cNvPr id="6" name="Footer Placeholder 5"/>
          <p:cNvSpPr>
            <a:spLocks noGrp="1"/>
          </p:cNvSpPr>
          <p:nvPr>
            <p:ph type="ftr" sz="quarter" idx="11"/>
          </p:nvPr>
        </p:nvSpPr>
        <p:spPr/>
        <p:txBody>
          <a:bodyPr/>
          <a:lstStyle/>
          <a:p>
            <a:r>
              <a:rPr lang="en-US"/>
              <a:t>testing.wayne.edu      testing@wayne.edu     (313) 577-3400</a:t>
            </a:r>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8844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CD26D5-6EF2-4A2D-AD31-536A69DD2D62}" type="datetime1">
              <a:rPr lang="en-US" smtClean="0"/>
              <a:t>5/8/2019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testing.wayne.edu      testing@wayne.edu     (313) 577-3400</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DF9C1F-DB74-1E4B-8839-30A600129FD3}" type="slidenum">
              <a:rPr lang="en-US" smtClean="0"/>
              <a:t>‹#›</a:t>
            </a:fld>
            <a:endParaRPr lang="en-US"/>
          </a:p>
        </p:txBody>
      </p:sp>
    </p:spTree>
    <p:extLst>
      <p:ext uri="{BB962C8B-B14F-4D97-AF65-F5344CB8AC3E}">
        <p14:creationId xmlns:p14="http://schemas.microsoft.com/office/powerpoint/2010/main" val="30984994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4.xml"/><Relationship Id="rId5" Type="http://schemas.openxmlformats.org/officeDocument/2006/relationships/image" Target="../media/image3.png"/><Relationship Id="rId10" Type="http://schemas.openxmlformats.org/officeDocument/2006/relationships/diagramQuickStyle" Target="../diagrams/quickStyle4.xml"/><Relationship Id="rId4" Type="http://schemas.openxmlformats.org/officeDocument/2006/relationships/image" Target="../media/image2.png"/><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testing.wayne.edu/testing/first-year-stud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studentdisability.wayn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ayne.edu/transfercredit/test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odernstates.org/freshman-year-fre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SzEmLiozcaA" TargetMode="External"/><Relationship Id="rId5" Type="http://schemas.openxmlformats.org/officeDocument/2006/relationships/hyperlink" Target="http://set.wayne.edu/"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34FA10D-5116-47B4-A70E-7764352513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B2718AAE-52B9-4DD9-9D83-A9C975C9DC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13" name="Freeform: Shape 11">
            <a:extLst>
              <a:ext uri="{FF2B5EF4-FFF2-40B4-BE49-F238E27FC236}">
                <a16:creationId xmlns:a16="http://schemas.microsoft.com/office/drawing/2014/main" id="{49FF39B1-9689-44AE-A803-7B90A059DC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15" name="Rectangle 13">
            <a:extLst>
              <a:ext uri="{FF2B5EF4-FFF2-40B4-BE49-F238E27FC236}">
                <a16:creationId xmlns:a16="http://schemas.microsoft.com/office/drawing/2014/main" id="{6C74A888-48BE-4604-BB14-E6C5E9D0F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983231" y="938953"/>
            <a:ext cx="6630143" cy="4980094"/>
          </a:xfrm>
        </p:spPr>
        <p:txBody>
          <a:bodyPr anchor="ctr">
            <a:normAutofit/>
          </a:bodyPr>
          <a:lstStyle/>
          <a:p>
            <a:pPr algn="r"/>
            <a:r>
              <a:rPr lang="en-US" dirty="0"/>
              <a:t>Testing, Evaluation and Research Services</a:t>
            </a:r>
          </a:p>
        </p:txBody>
      </p:sp>
      <p:sp>
        <p:nvSpPr>
          <p:cNvPr id="3" name="Subtitle 2"/>
          <p:cNvSpPr>
            <a:spLocks noGrp="1"/>
          </p:cNvSpPr>
          <p:nvPr>
            <p:ph type="subTitle" idx="1"/>
          </p:nvPr>
        </p:nvSpPr>
        <p:spPr>
          <a:xfrm>
            <a:off x="8589682" y="1317171"/>
            <a:ext cx="2872975" cy="4223658"/>
          </a:xfrm>
        </p:spPr>
        <p:txBody>
          <a:bodyPr anchor="ctr">
            <a:normAutofit/>
          </a:bodyPr>
          <a:lstStyle/>
          <a:p>
            <a:r>
              <a:rPr lang="en-US">
                <a:solidFill>
                  <a:schemeClr val="bg2"/>
                </a:solidFill>
              </a:rPr>
              <a:t>Andrew Ura</a:t>
            </a:r>
          </a:p>
          <a:p>
            <a:r>
              <a:rPr lang="en-US">
                <a:solidFill>
                  <a:schemeClr val="bg2"/>
                </a:solidFill>
              </a:rPr>
              <a:t>Manager, Testing and Assessment.</a:t>
            </a:r>
          </a:p>
        </p:txBody>
      </p:sp>
    </p:spTree>
    <p:extLst>
      <p:ext uri="{BB962C8B-B14F-4D97-AF65-F5344CB8AC3E}">
        <p14:creationId xmlns:p14="http://schemas.microsoft.com/office/powerpoint/2010/main" val="3293683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0A5210-2F29-4D85-A400-9C79B13FC1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611BBE-2B4A-4DA2-B8A9-CD877B8762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137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225" r="-1" b="13881"/>
          <a:stretch/>
        </p:blipFill>
        <p:spPr>
          <a:xfrm>
            <a:off x="643467" y="643467"/>
            <a:ext cx="10905066" cy="5571066"/>
          </a:xfrm>
          <a:prstGeom prst="rect">
            <a:avLst/>
          </a:prstGeom>
        </p:spPr>
      </p:pic>
      <p:sp>
        <p:nvSpPr>
          <p:cNvPr id="11" name="Rectangle 10">
            <a:extLst>
              <a:ext uri="{FF2B5EF4-FFF2-40B4-BE49-F238E27FC236}">
                <a16:creationId xmlns:a16="http://schemas.microsoft.com/office/drawing/2014/main" id="{91091950-5655-45D2-858E-FE8CBE07CA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716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D85D5AA8-773B-469A-8802-9645A4DC9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E89ED5F7-8269-4F20-B77F-70D4AA7A9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a:extLst>
              <a:ext uri="{FF2B5EF4-FFF2-40B4-BE49-F238E27FC236}">
                <a16:creationId xmlns:a16="http://schemas.microsoft.com/office/drawing/2014/main" id="{C75AF42C-C556-454E-B2D3-2C917CB812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5" t="-1031" r="-802" b="59278"/>
          <a:stretch/>
        </p:blipFill>
        <p:spPr>
          <a:xfrm>
            <a:off x="942185" y="1678648"/>
            <a:ext cx="8111573" cy="3494558"/>
          </a:xfrm>
          <a:prstGeom prst="rect">
            <a:avLst/>
          </a:prstGeom>
        </p:spPr>
      </p:pic>
    </p:spTree>
    <p:extLst>
      <p:ext uri="{BB962C8B-B14F-4D97-AF65-F5344CB8AC3E}">
        <p14:creationId xmlns:p14="http://schemas.microsoft.com/office/powerpoint/2010/main" val="589580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5D5AA8-773B-469A-8802-9645A4DC9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9ED5F7-8269-4F20-B77F-70D4AA7A9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5AF42C-C556-454E-B2D3-2C917CB812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5" y="1963607"/>
            <a:ext cx="8111573" cy="2924639"/>
          </a:xfrm>
          <a:prstGeom prst="rect">
            <a:avLst/>
          </a:prstGeom>
        </p:spPr>
      </p:pic>
    </p:spTree>
    <p:extLst>
      <p:ext uri="{BB962C8B-B14F-4D97-AF65-F5344CB8AC3E}">
        <p14:creationId xmlns:p14="http://schemas.microsoft.com/office/powerpoint/2010/main" val="4027360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18B0DB3-4813-4C9E-892A-B627B8E0BD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643467" y="6231466"/>
            <a:ext cx="3859795" cy="304801"/>
          </a:xfrm>
        </p:spPr>
        <p:txBody>
          <a:bodyPr vert="horz" lIns="91440" tIns="45720" rIns="91440" bIns="45720" rtlCol="0">
            <a:normAutofit/>
          </a:bodyPr>
          <a:lstStyle/>
          <a:p>
            <a:pPr marR="0" lvl="0" indent="0" fontAlgn="auto">
              <a:spcBef>
                <a:spcPts val="0"/>
              </a:spcBef>
              <a:spcAft>
                <a:spcPts val="6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n-lt"/>
                <a:ea typeface="+mn-ea"/>
                <a:cs typeface="+mn-cs"/>
              </a:rPr>
              <a:t>testing.wayne.edu      testing@wayne.edu     (313) 577-3400</a:t>
            </a:r>
          </a:p>
        </p:txBody>
      </p:sp>
      <p:sp>
        <p:nvSpPr>
          <p:cNvPr id="5" name="Slide Number Placeholder 4"/>
          <p:cNvSpPr>
            <a:spLocks noGrp="1"/>
          </p:cNvSpPr>
          <p:nvPr>
            <p:ph type="sldNum" sz="quarter" idx="12"/>
          </p:nvPr>
        </p:nvSpPr>
        <p:spPr>
          <a:xfrm>
            <a:off x="10710334" y="6231466"/>
            <a:ext cx="838199" cy="304801"/>
          </a:xfrm>
        </p:spPr>
        <p:txBody>
          <a:bodyPr vert="horz" lIns="91440" tIns="45720" rIns="91440" bIns="45720" rtlCol="0" anchor="t">
            <a:normAutofit/>
          </a:bodyPr>
          <a:lstStyle/>
          <a:p>
            <a:pPr marR="0" lvl="0" indent="0" algn="r" fontAlgn="auto">
              <a:spcBef>
                <a:spcPts val="0"/>
              </a:spcBef>
              <a:spcAft>
                <a:spcPts val="600"/>
              </a:spcAft>
              <a:buClrTx/>
              <a:buSzTx/>
              <a:buFontTx/>
              <a:buNone/>
              <a:tabLst/>
              <a:defRPr/>
            </a:pPr>
            <a:fld id="{C0DF9C1F-DB74-1E4B-8839-30A600129FD3}" type="slidenum">
              <a:rPr kumimoji="0" lang="en-US" sz="1100" u="none" strike="noStrike" cap="none" spc="0" normalizeH="0" baseline="0" noProof="0">
                <a:ln>
                  <a:noFill/>
                </a:ln>
                <a:solidFill>
                  <a:srgbClr val="FFFFFF"/>
                </a:solidFill>
                <a:effectLst/>
                <a:uLnTx/>
                <a:uFillTx/>
              </a:rPr>
              <a:pPr marR="0" lvl="0" indent="0" algn="r" fontAlgn="auto">
                <a:spcBef>
                  <a:spcPts val="0"/>
                </a:spcBef>
                <a:spcAft>
                  <a:spcPts val="600"/>
                </a:spcAft>
                <a:buClrTx/>
                <a:buSzTx/>
                <a:buFontTx/>
                <a:buNone/>
                <a:tabLst/>
                <a:defRPr/>
              </a:pPr>
              <a:t>13</a:t>
            </a:fld>
            <a:endParaRPr kumimoji="0" lang="en-US" sz="1100" u="none" strike="noStrike" cap="none" spc="0" normalizeH="0" baseline="0" noProof="0">
              <a:ln>
                <a:noFill/>
              </a:ln>
              <a:solidFill>
                <a:srgbClr val="FFFFFF"/>
              </a:solidFill>
              <a:effectLst/>
              <a:uLnTx/>
              <a:uFillTx/>
            </a:endParaRPr>
          </a:p>
        </p:txBody>
      </p:sp>
      <p:grpSp>
        <p:nvGrpSpPr>
          <p:cNvPr id="66" name="Group 65">
            <a:extLst>
              <a:ext uri="{FF2B5EF4-FFF2-40B4-BE49-F238E27FC236}">
                <a16:creationId xmlns:a16="http://schemas.microsoft.com/office/drawing/2014/main" id="{2DD7D40A-8311-4795-B77E-C0099BE7140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5278" cy="6858000"/>
            <a:chOff x="0" y="0"/>
            <a:chExt cx="11425278" cy="6858000"/>
          </a:xfrm>
        </p:grpSpPr>
        <p:pic>
          <p:nvPicPr>
            <p:cNvPr id="67" name="Picture 66">
              <a:extLst>
                <a:ext uri="{FF2B5EF4-FFF2-40B4-BE49-F238E27FC236}">
                  <a16:creationId xmlns:a16="http://schemas.microsoft.com/office/drawing/2014/main" id="{AFA7653A-EDAC-47C3-BBD3-9FD5F60A9D18}"/>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8" name="Picture 67">
              <a:extLst>
                <a:ext uri="{FF2B5EF4-FFF2-40B4-BE49-F238E27FC236}">
                  <a16:creationId xmlns:a16="http://schemas.microsoft.com/office/drawing/2014/main" id="{3E882CDA-94B9-4F48-B0FC-944A0C3ABEC6}"/>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9" name="Oval 68">
              <a:extLst>
                <a:ext uri="{FF2B5EF4-FFF2-40B4-BE49-F238E27FC236}">
                  <a16:creationId xmlns:a16="http://schemas.microsoft.com/office/drawing/2014/main" id="{8540C1AD-510D-4F9D-BB42-599787F81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7B44B7BB-0EAB-426A-8DBB-681E523448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 name="Picture 70">
              <a:extLst>
                <a:ext uri="{FF2B5EF4-FFF2-40B4-BE49-F238E27FC236}">
                  <a16:creationId xmlns:a16="http://schemas.microsoft.com/office/drawing/2014/main" id="{7821A48A-3BB3-40DB-B5FF-8A76D4D6D71F}"/>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le 1"/>
          <p:cNvSpPr>
            <a:spLocks noGrp="1"/>
          </p:cNvSpPr>
          <p:nvPr>
            <p:ph type="title" idx="4294967295"/>
          </p:nvPr>
        </p:nvSpPr>
        <p:spPr>
          <a:xfrm>
            <a:off x="648930" y="629266"/>
            <a:ext cx="6188190" cy="1622321"/>
          </a:xfrm>
        </p:spPr>
        <p:txBody>
          <a:bodyPr vert="horz" lIns="91440" tIns="45720" rIns="91440" bIns="45720" rtlCol="0" anchor="t">
            <a:normAutofit/>
          </a:bodyPr>
          <a:lstStyle/>
          <a:p>
            <a:r>
              <a:rPr lang="en-US" b="0" i="0" kern="1200" dirty="0">
                <a:solidFill>
                  <a:srgbClr val="EBEBEB"/>
                </a:solidFill>
                <a:latin typeface="+mj-lt"/>
                <a:ea typeface="+mj-ea"/>
                <a:cs typeface="+mj-cs"/>
              </a:rPr>
              <a:t>Testing, Evaluation and Research Services</a:t>
            </a:r>
          </a:p>
        </p:txBody>
      </p:sp>
      <p:graphicFrame>
        <p:nvGraphicFramePr>
          <p:cNvPr id="21" name="Content Placeholder 2">
            <a:extLst>
              <a:ext uri="{FF2B5EF4-FFF2-40B4-BE49-F238E27FC236}">
                <a16:creationId xmlns:a16="http://schemas.microsoft.com/office/drawing/2014/main" id="{765433A7-A26E-45CE-82B9-A6446DA20036}"/>
              </a:ext>
            </a:extLst>
          </p:cNvPr>
          <p:cNvGraphicFramePr>
            <a:graphicFrameLocks noGrp="1"/>
          </p:cNvGraphicFramePr>
          <p:nvPr>
            <p:ph sz="half" idx="4294967295"/>
            <p:extLst>
              <p:ext uri="{D42A27DB-BD31-4B8C-83A1-F6EECF244321}">
                <p14:modId xmlns:p14="http://schemas.microsoft.com/office/powerpoint/2010/main" val="2424572280"/>
              </p:ext>
            </p:extLst>
          </p:nvPr>
        </p:nvGraphicFramePr>
        <p:xfrm>
          <a:off x="-15079899" y="2553419"/>
          <a:ext cx="22578376" cy="37854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54673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testing.wayne.edu      testing@wayne.edu     (313) 577-3400</a:t>
            </a:r>
          </a:p>
        </p:txBody>
      </p:sp>
      <p:sp>
        <p:nvSpPr>
          <p:cNvPr id="3" name="Slide Number Placeholder 2"/>
          <p:cNvSpPr>
            <a:spLocks noGrp="1"/>
          </p:cNvSpPr>
          <p:nvPr>
            <p:ph type="sldNum" sz="quarter" idx="12"/>
          </p:nvPr>
        </p:nvSpPr>
        <p:spPr/>
        <p:txBody>
          <a:bodyPr/>
          <a:lstStyle/>
          <a:p>
            <a:fld id="{C0DF9C1F-DB74-1E4B-8839-30A600129FD3}" type="slidenum">
              <a:rPr lang="en-US" smtClean="0"/>
              <a:t>14</a:t>
            </a:fld>
            <a:endParaRPr lang="en-US"/>
          </a:p>
        </p:txBody>
      </p:sp>
      <p:pic>
        <p:nvPicPr>
          <p:cNvPr id="6" name="Picture 5"/>
          <p:cNvPicPr>
            <a:picLocks noChangeAspect="1"/>
          </p:cNvPicPr>
          <p:nvPr/>
        </p:nvPicPr>
        <p:blipFill>
          <a:blip r:embed="rId3"/>
          <a:stretch>
            <a:fillRect/>
          </a:stretch>
        </p:blipFill>
        <p:spPr>
          <a:xfrm>
            <a:off x="3067050" y="728662"/>
            <a:ext cx="6057900" cy="5400675"/>
          </a:xfrm>
          <a:prstGeom prst="rect">
            <a:avLst/>
          </a:prstGeom>
        </p:spPr>
      </p:pic>
    </p:spTree>
    <p:extLst>
      <p:ext uri="{BB962C8B-B14F-4D97-AF65-F5344CB8AC3E}">
        <p14:creationId xmlns:p14="http://schemas.microsoft.com/office/powerpoint/2010/main" val="80930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B3CEA1-88D9-42FB-88ED-1E9807FE6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811785"/>
            <a:ext cx="10905066" cy="5234430"/>
          </a:xfrm>
          <a:prstGeom prst="rect">
            <a:avLst/>
          </a:prstGeom>
        </p:spPr>
      </p:pic>
      <p:sp>
        <p:nvSpPr>
          <p:cNvPr id="10" name="Rectangle 9">
            <a:extLst>
              <a:ext uri="{FF2B5EF4-FFF2-40B4-BE49-F238E27FC236}">
                <a16:creationId xmlns:a16="http://schemas.microsoft.com/office/drawing/2014/main" id="{9A6C928E-4252-4F33-8C34-E50A12A31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716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624" y="1566862"/>
            <a:ext cx="11156634" cy="4291013"/>
          </a:xfrm>
          <a:prstGeom prst="rect">
            <a:avLst/>
          </a:prstGeom>
        </p:spPr>
      </p:pic>
    </p:spTree>
    <p:extLst>
      <p:ext uri="{BB962C8B-B14F-4D97-AF65-F5344CB8AC3E}">
        <p14:creationId xmlns:p14="http://schemas.microsoft.com/office/powerpoint/2010/main" val="2980034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testing.wayne.edu      testing@wayne.edu     (313) 577-3400</a:t>
            </a:r>
            <a:endParaRPr lang="en-US"/>
          </a:p>
        </p:txBody>
      </p:sp>
      <p:sp>
        <p:nvSpPr>
          <p:cNvPr id="3" name="Slide Number Placeholder 2"/>
          <p:cNvSpPr>
            <a:spLocks noGrp="1"/>
          </p:cNvSpPr>
          <p:nvPr>
            <p:ph type="sldNum" sz="quarter" idx="12"/>
          </p:nvPr>
        </p:nvSpPr>
        <p:spPr/>
        <p:txBody>
          <a:bodyPr/>
          <a:lstStyle/>
          <a:p>
            <a:fld id="{C0DF9C1F-DB74-1E4B-8839-30A600129FD3}" type="slidenum">
              <a:rPr lang="en-US" smtClean="0"/>
              <a:t>17</a:t>
            </a:fld>
            <a:endParaRPr lang="en-US"/>
          </a:p>
        </p:txBody>
      </p:sp>
      <p:pic>
        <p:nvPicPr>
          <p:cNvPr id="4" name="Picture 3"/>
          <p:cNvPicPr>
            <a:picLocks noChangeAspect="1"/>
          </p:cNvPicPr>
          <p:nvPr/>
        </p:nvPicPr>
        <p:blipFill>
          <a:blip r:embed="rId3"/>
          <a:stretch>
            <a:fillRect/>
          </a:stretch>
        </p:blipFill>
        <p:spPr>
          <a:xfrm>
            <a:off x="1128860" y="500063"/>
            <a:ext cx="8138965" cy="5298069"/>
          </a:xfrm>
          <a:prstGeom prst="rect">
            <a:avLst/>
          </a:prstGeom>
        </p:spPr>
      </p:pic>
      <p:sp>
        <p:nvSpPr>
          <p:cNvPr id="5" name="Rectangle 4"/>
          <p:cNvSpPr/>
          <p:nvPr/>
        </p:nvSpPr>
        <p:spPr>
          <a:xfrm>
            <a:off x="1001307" y="5973247"/>
            <a:ext cx="5960286" cy="369332"/>
          </a:xfrm>
          <a:prstGeom prst="rect">
            <a:avLst/>
          </a:prstGeom>
        </p:spPr>
        <p:txBody>
          <a:bodyPr wrap="none">
            <a:spAutoFit/>
          </a:bodyPr>
          <a:lstStyle/>
          <a:p>
            <a:r>
              <a:rPr lang="en-US">
                <a:hlinkClick r:id="rId4"/>
              </a:rPr>
              <a:t>https://testing.wayne.edu/testing/first-year-students</a:t>
            </a:r>
            <a:endParaRPr lang="en-US"/>
          </a:p>
        </p:txBody>
      </p:sp>
    </p:spTree>
    <p:extLst>
      <p:ext uri="{BB962C8B-B14F-4D97-AF65-F5344CB8AC3E}">
        <p14:creationId xmlns:p14="http://schemas.microsoft.com/office/powerpoint/2010/main" val="2232580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registration</a:t>
            </a:r>
            <a:endParaRPr lang="en-US" dirty="0"/>
          </a:p>
        </p:txBody>
      </p:sp>
      <p:pic>
        <p:nvPicPr>
          <p:cNvPr id="16"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74650" y="1548340"/>
            <a:ext cx="7697788" cy="5038268"/>
          </a:xfrm>
          <a:prstGeom prst="rect">
            <a:avLst/>
          </a:prstGeom>
        </p:spPr>
      </p:pic>
      <p:pic>
        <p:nvPicPr>
          <p:cNvPr id="17" name="Content Placeholder 11"/>
          <p:cNvPicPr>
            <a:picLocks noGrp="1" noChangeAspect="1"/>
          </p:cNvPicPr>
          <p:nvPr>
            <p:ph sz="half" idx="2"/>
          </p:nvPr>
        </p:nvPicPr>
        <p:blipFill>
          <a:blip r:embed="rId5"/>
          <a:stretch>
            <a:fillRect/>
          </a:stretch>
        </p:blipFill>
        <p:spPr>
          <a:xfrm>
            <a:off x="8990806" y="1436688"/>
            <a:ext cx="2981325" cy="1952625"/>
          </a:xfrm>
          <a:prstGeom prst="rect">
            <a:avLst/>
          </a:prstGeom>
        </p:spPr>
      </p:pic>
    </p:spTree>
    <p:extLst>
      <p:ext uri="{BB962C8B-B14F-4D97-AF65-F5344CB8AC3E}">
        <p14:creationId xmlns:p14="http://schemas.microsoft.com/office/powerpoint/2010/main" val="1485059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37" y="2099733"/>
            <a:ext cx="11683521" cy="2473326"/>
          </a:xfrm>
          <a:prstGeom prst="rect">
            <a:avLst/>
          </a:prstGeom>
        </p:spPr>
      </p:pic>
      <p:sp>
        <p:nvSpPr>
          <p:cNvPr id="3" name="Rectangle 2"/>
          <p:cNvSpPr/>
          <p:nvPr/>
        </p:nvSpPr>
        <p:spPr>
          <a:xfrm>
            <a:off x="538190" y="4830246"/>
            <a:ext cx="4229043" cy="369332"/>
          </a:xfrm>
          <a:prstGeom prst="rect">
            <a:avLst/>
          </a:prstGeom>
        </p:spPr>
        <p:txBody>
          <a:bodyPr wrap="none">
            <a:spAutoFit/>
          </a:bodyPr>
          <a:lstStyle/>
          <a:p>
            <a:r>
              <a:rPr lang="en-US">
                <a:hlinkClick r:id="rId4"/>
              </a:rPr>
              <a:t>https://studentdisability.wayne.edu/</a:t>
            </a:r>
            <a:endParaRPr lang="en-US"/>
          </a:p>
        </p:txBody>
      </p:sp>
    </p:spTree>
    <p:extLst>
      <p:ext uri="{BB962C8B-B14F-4D97-AF65-F5344CB8AC3E}">
        <p14:creationId xmlns:p14="http://schemas.microsoft.com/office/powerpoint/2010/main" val="195102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11">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13">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15">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17">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19">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21">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23">
            <a:extLst>
              <a:ext uri="{FF2B5EF4-FFF2-40B4-BE49-F238E27FC236}">
                <a16:creationId xmlns:a16="http://schemas.microsoft.com/office/drawing/2014/main" id="{5F3FC718-FDE3-4EF7-921E-A5F374EAF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799"/>
            <a:ext cx="3108626" cy="1444752"/>
          </a:xfrm>
        </p:spPr>
        <p:txBody>
          <a:bodyPr vert="horz" lIns="91440" tIns="45720" rIns="91440" bIns="45720" rtlCol="0" anchor="b">
            <a:normAutofit/>
          </a:bodyPr>
          <a:lstStyle/>
          <a:p>
            <a:r>
              <a:rPr lang="en-US" sz="3200" b="0" i="0" kern="1200">
                <a:solidFill>
                  <a:srgbClr val="EBEBEB"/>
                </a:solidFill>
                <a:latin typeface="+mj-lt"/>
                <a:ea typeface="+mj-ea"/>
                <a:cs typeface="+mj-cs"/>
              </a:rPr>
              <a:t>Contact Testing</a:t>
            </a:r>
          </a:p>
        </p:txBody>
      </p:sp>
      <p:sp>
        <p:nvSpPr>
          <p:cNvPr id="46" name="Freeform 11">
            <a:extLst>
              <a:ext uri="{FF2B5EF4-FFF2-40B4-BE49-F238E27FC236}">
                <a16:creationId xmlns:a16="http://schemas.microsoft.com/office/drawing/2014/main" id="{FAA0F719-3DC8-4F08-AD8F-5A845658CB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27">
            <a:extLst>
              <a:ext uri="{FF2B5EF4-FFF2-40B4-BE49-F238E27FC236}">
                <a16:creationId xmlns:a16="http://schemas.microsoft.com/office/drawing/2014/main" id="{7DCB61BE-FA0F-4EFB-BE0E-268BAD8E30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48" name="Rectangle 29">
            <a:extLst>
              <a:ext uri="{FF2B5EF4-FFF2-40B4-BE49-F238E27FC236}">
                <a16:creationId xmlns:a16="http://schemas.microsoft.com/office/drawing/2014/main" id="{A4B31EAA-7423-46F7-9B90-4AB2B09C35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 Placeholder 4"/>
          <p:cNvSpPr>
            <a:spLocks noGrp="1"/>
          </p:cNvSpPr>
          <p:nvPr>
            <p:ph type="body" sz="half" idx="2"/>
          </p:nvPr>
        </p:nvSpPr>
        <p:spPr>
          <a:xfrm>
            <a:off x="643855" y="3072385"/>
            <a:ext cx="3108057" cy="2947415"/>
          </a:xfrm>
        </p:spPr>
        <p:txBody>
          <a:bodyPr vert="horz" lIns="91440" tIns="45720" rIns="91440" bIns="45720" rtlCol="0">
            <a:normAutofit/>
          </a:bodyPr>
          <a:lstStyle/>
          <a:p>
            <a:pPr indent="-228600">
              <a:buFont typeface="Wingdings 3" charset="2"/>
              <a:buChar char=""/>
            </a:pPr>
            <a:r>
              <a:rPr lang="en-US">
                <a:solidFill>
                  <a:srgbClr val="FFFFFF"/>
                </a:solidFill>
              </a:rPr>
              <a:t>Web Site  testing.wayne.edu</a:t>
            </a:r>
          </a:p>
          <a:p>
            <a:pPr indent="-228600">
              <a:buFont typeface="Wingdings 3" charset="2"/>
              <a:buChar char=""/>
            </a:pPr>
            <a:r>
              <a:rPr lang="en-US">
                <a:solidFill>
                  <a:srgbClr val="FFFFFF"/>
                </a:solidFill>
              </a:rPr>
              <a:t>Phone Number  (313) 577-3400</a:t>
            </a:r>
          </a:p>
          <a:p>
            <a:pPr indent="-228600">
              <a:buFont typeface="Wingdings 3" charset="2"/>
              <a:buChar char=""/>
            </a:pPr>
            <a:r>
              <a:rPr lang="en-US">
                <a:solidFill>
                  <a:srgbClr val="FFFFFF"/>
                </a:solidFill>
              </a:rPr>
              <a:t>Email   testing@wayne.edu</a:t>
            </a:r>
          </a:p>
        </p:txBody>
      </p:sp>
      <p:pic>
        <p:nvPicPr>
          <p:cNvPr id="7" name="Picture Placeholder 7"/>
          <p:cNvPicPr>
            <a:picLocks noGrp="1" noChangeAspect="1"/>
          </p:cNvPicPr>
          <p:nvPr>
            <p:ph idx="1"/>
          </p:nvPr>
        </p:nvPicPr>
        <p:blipFill rotWithShape="1">
          <a:blip r:embed="rId7">
            <a:extLst>
              <a:ext uri="{28A0092B-C50C-407E-A947-70E740481C1C}">
                <a14:useLocalDpi xmlns:a14="http://schemas.microsoft.com/office/drawing/2010/main" val="0"/>
              </a:ext>
            </a:extLst>
          </a:blip>
          <a:srcRect l="7183" t="4867" r="9046" b="16224"/>
          <a:stretch/>
        </p:blipFill>
        <p:spPr>
          <a:xfrm>
            <a:off x="4895387" y="168214"/>
            <a:ext cx="5321106" cy="6527321"/>
          </a:xfrm>
          <a:prstGeom prst="rect">
            <a:avLst/>
          </a:prstGeom>
          <a:effectLst/>
        </p:spPr>
      </p:pic>
    </p:spTree>
    <p:extLst>
      <p:ext uri="{BB962C8B-B14F-4D97-AF65-F5344CB8AC3E}">
        <p14:creationId xmlns:p14="http://schemas.microsoft.com/office/powerpoint/2010/main" val="3254758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671"/>
          <a:stretch/>
        </p:blipFill>
        <p:spPr>
          <a:xfrm>
            <a:off x="1119187" y="661987"/>
            <a:ext cx="6196013" cy="5705475"/>
          </a:xfrm>
          <a:prstGeom prst="rect">
            <a:avLst/>
          </a:prstGeom>
        </p:spPr>
      </p:pic>
    </p:spTree>
    <p:extLst>
      <p:ext uri="{BB962C8B-B14F-4D97-AF65-F5344CB8AC3E}">
        <p14:creationId xmlns:p14="http://schemas.microsoft.com/office/powerpoint/2010/main" val="184283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85D5AA8-773B-469A-8802-9645A4DC9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E89ED5F7-8269-4F20-B77F-70D4AA7A9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C75AF42C-C556-454E-B2D3-2C917CB812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p:nvPicPr>
        <p:blipFill>
          <a:blip r:embed="rId4"/>
          <a:stretch>
            <a:fillRect/>
          </a:stretch>
        </p:blipFill>
        <p:spPr>
          <a:xfrm>
            <a:off x="1528261" y="1130402"/>
            <a:ext cx="6962436" cy="4591049"/>
          </a:xfrm>
          <a:prstGeom prst="rect">
            <a:avLst/>
          </a:prstGeom>
        </p:spPr>
      </p:pic>
    </p:spTree>
    <p:extLst>
      <p:ext uri="{BB962C8B-B14F-4D97-AF65-F5344CB8AC3E}">
        <p14:creationId xmlns:p14="http://schemas.microsoft.com/office/powerpoint/2010/main" val="1296100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0A5210-2F29-4D85-A400-9C79B13FC1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611BBE-2B4A-4DA2-B8A9-CD877B8762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E036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5" r="1075" b="2"/>
          <a:stretch/>
        </p:blipFill>
        <p:spPr>
          <a:xfrm>
            <a:off x="643467" y="643467"/>
            <a:ext cx="10905066" cy="5571066"/>
          </a:xfrm>
          <a:prstGeom prst="rect">
            <a:avLst/>
          </a:prstGeom>
        </p:spPr>
      </p:pic>
      <p:sp>
        <p:nvSpPr>
          <p:cNvPr id="11" name="Rectangle 10">
            <a:extLst>
              <a:ext uri="{FF2B5EF4-FFF2-40B4-BE49-F238E27FC236}">
                <a16:creationId xmlns:a16="http://schemas.microsoft.com/office/drawing/2014/main" id="{91091950-5655-45D2-858E-FE8CBE07CA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947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47675" y="2568575"/>
            <a:ext cx="11744325" cy="1690688"/>
          </a:xfrm>
        </p:spPr>
      </p:pic>
      <p:sp>
        <p:nvSpPr>
          <p:cNvPr id="2" name="Rectangle 1"/>
          <p:cNvSpPr/>
          <p:nvPr/>
        </p:nvSpPr>
        <p:spPr>
          <a:xfrm>
            <a:off x="447675" y="4930259"/>
            <a:ext cx="4544834" cy="369332"/>
          </a:xfrm>
          <a:prstGeom prst="rect">
            <a:avLst/>
          </a:prstGeom>
        </p:spPr>
        <p:txBody>
          <a:bodyPr wrap="none">
            <a:spAutoFit/>
          </a:bodyPr>
          <a:lstStyle/>
          <a:p>
            <a:r>
              <a:rPr lang="en-US" dirty="0">
                <a:hlinkClick r:id="rId4"/>
              </a:rPr>
              <a:t>https://wayne.edu/transfercredit/tests/</a:t>
            </a:r>
            <a:endParaRPr lang="en-US" dirty="0"/>
          </a:p>
        </p:txBody>
      </p:sp>
    </p:spTree>
    <p:extLst>
      <p:ext uri="{BB962C8B-B14F-4D97-AF65-F5344CB8AC3E}">
        <p14:creationId xmlns:p14="http://schemas.microsoft.com/office/powerpoint/2010/main" val="4096500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Modern States </a:t>
            </a:r>
            <a:br>
              <a:rPr lang="en-US" dirty="0" smtClean="0"/>
            </a:br>
            <a:r>
              <a:rPr lang="en-US" dirty="0" smtClean="0"/>
              <a:t>CLEP Freshman Year for Free</a:t>
            </a:r>
            <a:endParaRPr lang="en-US" dirty="0"/>
          </a:p>
        </p:txBody>
      </p:sp>
      <p:sp>
        <p:nvSpPr>
          <p:cNvPr id="2" name="Footer Placeholder 1"/>
          <p:cNvSpPr>
            <a:spLocks noGrp="1"/>
          </p:cNvSpPr>
          <p:nvPr>
            <p:ph type="ftr" sz="quarter" idx="11"/>
          </p:nvPr>
        </p:nvSpPr>
        <p:spPr/>
        <p:txBody>
          <a:bodyPr/>
          <a:lstStyle/>
          <a:p>
            <a:r>
              <a:rPr lang="en-US" smtClean="0"/>
              <a:t>testing.wayne.edu      testing@wayne.edu     (313) 577-3400</a:t>
            </a:r>
            <a:endParaRPr lang="en-US"/>
          </a:p>
        </p:txBody>
      </p:sp>
      <p:sp>
        <p:nvSpPr>
          <p:cNvPr id="3" name="Slide Number Placeholder 2"/>
          <p:cNvSpPr>
            <a:spLocks noGrp="1"/>
          </p:cNvSpPr>
          <p:nvPr>
            <p:ph type="sldNum" sz="quarter" idx="12"/>
          </p:nvPr>
        </p:nvSpPr>
        <p:spPr/>
        <p:txBody>
          <a:bodyPr/>
          <a:lstStyle/>
          <a:p>
            <a:fld id="{C0DF9C1F-DB74-1E4B-8839-30A600129FD3}" type="slidenum">
              <a:rPr lang="en-US" smtClean="0"/>
              <a:t>24</a:t>
            </a:fld>
            <a:endParaRPr lang="en-US"/>
          </a:p>
        </p:txBody>
      </p:sp>
      <p:sp>
        <p:nvSpPr>
          <p:cNvPr id="5" name="Rectangle 4"/>
          <p:cNvSpPr/>
          <p:nvPr/>
        </p:nvSpPr>
        <p:spPr>
          <a:xfrm>
            <a:off x="2565150" y="5823840"/>
            <a:ext cx="5301451" cy="369332"/>
          </a:xfrm>
          <a:prstGeom prst="rect">
            <a:avLst/>
          </a:prstGeom>
        </p:spPr>
        <p:txBody>
          <a:bodyPr wrap="none">
            <a:spAutoFit/>
          </a:bodyPr>
          <a:lstStyle/>
          <a:p>
            <a:r>
              <a:rPr lang="en-US" dirty="0">
                <a:hlinkClick r:id="rId3"/>
              </a:rPr>
              <a:t>https://modernstates.org/freshman-year-free/</a:t>
            </a:r>
            <a:endParaRPr lang="en-US" dirty="0"/>
          </a:p>
        </p:txBody>
      </p:sp>
      <p:pic>
        <p:nvPicPr>
          <p:cNvPr id="8" name="Content Placeholder 7"/>
          <p:cNvPicPr>
            <a:picLocks noGrp="1" noChangeAspect="1"/>
          </p:cNvPicPr>
          <p:nvPr>
            <p:ph idx="1"/>
          </p:nvPr>
        </p:nvPicPr>
        <p:blipFill>
          <a:blip r:embed="rId4"/>
          <a:stretch>
            <a:fillRect/>
          </a:stretch>
        </p:blipFill>
        <p:spPr>
          <a:xfrm>
            <a:off x="1103313" y="2480416"/>
            <a:ext cx="8947150" cy="3340205"/>
          </a:xfrm>
          <a:prstGeom prst="rect">
            <a:avLst/>
          </a:prstGeom>
        </p:spPr>
      </p:pic>
    </p:spTree>
    <p:extLst>
      <p:ext uri="{BB962C8B-B14F-4D97-AF65-F5344CB8AC3E}">
        <p14:creationId xmlns:p14="http://schemas.microsoft.com/office/powerpoint/2010/main" val="3782284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National Testing </a:t>
            </a:r>
            <a:r>
              <a:rPr lang="en-US" b="1" dirty="0" smtClean="0"/>
              <a:t>Companies</a:t>
            </a:r>
            <a:endParaRPr lang="en-US" dirty="0"/>
          </a:p>
        </p:txBody>
      </p:sp>
      <p:sp>
        <p:nvSpPr>
          <p:cNvPr id="5" name="Text Placeholder 4"/>
          <p:cNvSpPr>
            <a:spLocks noGrp="1"/>
          </p:cNvSpPr>
          <p:nvPr>
            <p:ph type="body" sz="half" idx="2"/>
          </p:nvPr>
        </p:nvSpPr>
        <p:spPr/>
        <p:txBody>
          <a:bodyPr/>
          <a:lstStyle/>
          <a:p>
            <a:r>
              <a:rPr lang="en-US" dirty="0" smtClean="0"/>
              <a:t>Tests we administer</a:t>
            </a:r>
          </a:p>
          <a:p>
            <a:endParaRPr lang="en-US" dirty="0"/>
          </a:p>
          <a:p>
            <a:pPr marL="285750" indent="-285750">
              <a:buFont typeface="Arial" panose="020B0604020202020204" pitchFamily="34" charset="0"/>
              <a:buChar char="•"/>
            </a:pPr>
            <a:r>
              <a:rPr lang="en-US" dirty="0" smtClean="0"/>
              <a:t>GRE</a:t>
            </a:r>
          </a:p>
          <a:p>
            <a:pPr marL="285750" indent="-285750">
              <a:buFont typeface="Arial" panose="020B0604020202020204" pitchFamily="34" charset="0"/>
              <a:buChar char="•"/>
            </a:pPr>
            <a:r>
              <a:rPr lang="en-US" dirty="0" smtClean="0"/>
              <a:t>LSAT</a:t>
            </a:r>
          </a:p>
          <a:p>
            <a:pPr marL="285750" indent="-285750">
              <a:buFont typeface="Arial" panose="020B0604020202020204" pitchFamily="34" charset="0"/>
              <a:buChar char="•"/>
            </a:pPr>
            <a:r>
              <a:rPr lang="en-US" dirty="0" smtClean="0"/>
              <a:t>PRAXIS series</a:t>
            </a:r>
          </a:p>
          <a:p>
            <a:pPr marL="285750" indent="-285750">
              <a:buFont typeface="Arial" panose="020B0604020202020204" pitchFamily="34" charset="0"/>
              <a:buChar char="•"/>
            </a:pPr>
            <a:r>
              <a:rPr lang="en-US" dirty="0" smtClean="0"/>
              <a:t>TOEFL</a:t>
            </a:r>
            <a:endParaRPr lang="en-US" dirty="0"/>
          </a:p>
        </p:txBody>
      </p:sp>
      <p:pic>
        <p:nvPicPr>
          <p:cNvPr id="8" name="Content Placeholder 7"/>
          <p:cNvPicPr>
            <a:picLocks noGrp="1" noChangeAspect="1"/>
          </p:cNvPicPr>
          <p:nvPr>
            <p:ph idx="1"/>
          </p:nvPr>
        </p:nvPicPr>
        <p:blipFill>
          <a:blip r:embed="rId4"/>
          <a:stretch>
            <a:fillRect/>
          </a:stretch>
        </p:blipFill>
        <p:spPr>
          <a:xfrm>
            <a:off x="4556016" y="176212"/>
            <a:ext cx="5484842" cy="6153531"/>
          </a:xfrm>
          <a:prstGeom prst="rect">
            <a:avLst/>
          </a:prstGeom>
        </p:spPr>
      </p:pic>
    </p:spTree>
    <p:extLst>
      <p:ext uri="{BB962C8B-B14F-4D97-AF65-F5344CB8AC3E}">
        <p14:creationId xmlns:p14="http://schemas.microsoft.com/office/powerpoint/2010/main" val="1376103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br>
              <a:rPr lang="en-US" dirty="0"/>
            </a:br>
            <a:endParaRPr lang="en-US" dirty="0"/>
          </a:p>
        </p:txBody>
      </p:sp>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89086" y="1381125"/>
            <a:ext cx="8026402" cy="5283897"/>
          </a:xfrm>
          <a:prstGeom prst="rect">
            <a:avLst/>
          </a:prstGeom>
        </p:spPr>
      </p:pic>
    </p:spTree>
    <p:extLst>
      <p:ext uri="{BB962C8B-B14F-4D97-AF65-F5344CB8AC3E}">
        <p14:creationId xmlns:p14="http://schemas.microsoft.com/office/powerpoint/2010/main" val="448189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35" y="0"/>
            <a:ext cx="8195930" cy="6858000"/>
          </a:xfrm>
          <a:prstGeom prst="rect">
            <a:avLst/>
          </a:prstGeom>
        </p:spPr>
      </p:pic>
    </p:spTree>
    <p:extLst>
      <p:ext uri="{BB962C8B-B14F-4D97-AF65-F5344CB8AC3E}">
        <p14:creationId xmlns:p14="http://schemas.microsoft.com/office/powerpoint/2010/main" val="299672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457" y="1123527"/>
            <a:ext cx="7565029" cy="4604800"/>
          </a:xfrm>
          <a:prstGeom prst="rect">
            <a:avLst/>
          </a:prstGeom>
        </p:spPr>
      </p:pic>
    </p:spTree>
    <p:extLst>
      <p:ext uri="{BB962C8B-B14F-4D97-AF65-F5344CB8AC3E}">
        <p14:creationId xmlns:p14="http://schemas.microsoft.com/office/powerpoint/2010/main" val="3392197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631" y="1123527"/>
            <a:ext cx="7378681" cy="4604800"/>
          </a:xfrm>
          <a:prstGeom prst="rect">
            <a:avLst/>
          </a:prstGeom>
        </p:spPr>
      </p:pic>
    </p:spTree>
    <p:extLst>
      <p:ext uri="{BB962C8B-B14F-4D97-AF65-F5344CB8AC3E}">
        <p14:creationId xmlns:p14="http://schemas.microsoft.com/office/powerpoint/2010/main" val="38826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85D5AA8-773B-469A-8802-9645A4DC9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E89ED5F7-8269-4F20-B77F-70D4AA7A9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5AF42C-C556-454E-B2D3-2C917CB812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355" t="3502" r="10958" b="12398"/>
          <a:stretch/>
        </p:blipFill>
        <p:spPr>
          <a:xfrm>
            <a:off x="942185" y="1521981"/>
            <a:ext cx="8111573" cy="3807892"/>
          </a:xfrm>
          <a:prstGeom prst="rect">
            <a:avLst/>
          </a:prstGeom>
        </p:spPr>
      </p:pic>
      <p:pic>
        <p:nvPicPr>
          <p:cNvPr id="3" name="Picture 5" descr="A picture containing clipart&#10;&#10;Description generated with very high confidence">
            <a:extLst>
              <a:ext uri="{FF2B5EF4-FFF2-40B4-BE49-F238E27FC236}">
                <a16:creationId xmlns:a16="http://schemas.microsoft.com/office/drawing/2014/main" id="{311E9095-6449-4239-873C-435C512F5040}"/>
              </a:ext>
            </a:extLst>
          </p:cNvPr>
          <p:cNvPicPr>
            <a:picLocks noChangeAspect="1"/>
          </p:cNvPicPr>
          <p:nvPr/>
        </p:nvPicPr>
        <p:blipFill>
          <a:blip r:embed="rId5"/>
          <a:stretch>
            <a:fillRect/>
          </a:stretch>
        </p:blipFill>
        <p:spPr>
          <a:xfrm>
            <a:off x="4063042" y="960896"/>
            <a:ext cx="2743200" cy="795528"/>
          </a:xfrm>
          <a:prstGeom prst="rect">
            <a:avLst/>
          </a:prstGeom>
        </p:spPr>
      </p:pic>
    </p:spTree>
    <p:extLst>
      <p:ext uri="{BB962C8B-B14F-4D97-AF65-F5344CB8AC3E}">
        <p14:creationId xmlns:p14="http://schemas.microsoft.com/office/powerpoint/2010/main" val="2992874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45" y="643467"/>
            <a:ext cx="10779309" cy="5571066"/>
          </a:xfrm>
          <a:prstGeom prst="rect">
            <a:avLst/>
          </a:prstGeom>
        </p:spPr>
      </p:pic>
    </p:spTree>
    <p:extLst>
      <p:ext uri="{BB962C8B-B14F-4D97-AF65-F5344CB8AC3E}">
        <p14:creationId xmlns:p14="http://schemas.microsoft.com/office/powerpoint/2010/main" val="123762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7" name="Picture 25">
            <a:extLst>
              <a:ext uri="{FF2B5EF4-FFF2-40B4-BE49-F238E27FC236}">
                <a16:creationId xmlns:a16="http://schemas.microsoft.com/office/drawing/2014/main" id="{F1B8F9CB-890B-4CB8-B503-188A763E2FC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27">
            <a:extLst>
              <a:ext uri="{FF2B5EF4-FFF2-40B4-BE49-F238E27FC236}">
                <a16:creationId xmlns:a16="http://schemas.microsoft.com/office/drawing/2014/main" id="{AA632AB4-3837-4FD0-8B62-0A18B573F4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29">
            <a:extLst>
              <a:ext uri="{FF2B5EF4-FFF2-40B4-BE49-F238E27FC236}">
                <a16:creationId xmlns:a16="http://schemas.microsoft.com/office/drawing/2014/main" id="{C393B4A7-6ABF-423D-A762-3CDB4897A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1">
            <a:extLst>
              <a:ext uri="{FF2B5EF4-FFF2-40B4-BE49-F238E27FC236}">
                <a16:creationId xmlns:a16="http://schemas.microsoft.com/office/drawing/2014/main" id="{9CD2319A-6FA9-4EFB-9EDF-7304467425E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33">
            <a:extLst>
              <a:ext uri="{FF2B5EF4-FFF2-40B4-BE49-F238E27FC236}">
                <a16:creationId xmlns:a16="http://schemas.microsoft.com/office/drawing/2014/main" id="{D1692A93-3514-4486-8B67-CCA4E0259BC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35">
            <a:extLst>
              <a:ext uri="{FF2B5EF4-FFF2-40B4-BE49-F238E27FC236}">
                <a16:creationId xmlns:a16="http://schemas.microsoft.com/office/drawing/2014/main" id="{01AD250C-F2EA-449F-9B14-DF5BB674C5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idx="4294967295"/>
          </p:nvPr>
        </p:nvSpPr>
        <p:spPr>
          <a:xfrm>
            <a:off x="646111" y="452718"/>
            <a:ext cx="9404723" cy="1400530"/>
          </a:xfrm>
        </p:spPr>
        <p:txBody>
          <a:bodyPr vert="horz" lIns="91440" tIns="45720" rIns="91440" bIns="45720" rtlCol="0" anchor="t">
            <a:normAutofit/>
          </a:bodyPr>
          <a:lstStyle/>
          <a:p>
            <a:r>
              <a:rPr lang="en-US"/>
              <a:t>Testing, Evaluation and Research Services</a:t>
            </a:r>
          </a:p>
        </p:txBody>
      </p:sp>
      <p:sp>
        <p:nvSpPr>
          <p:cNvPr id="5" name="Slide Number Placeholder 4"/>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C0DF9C1F-DB74-1E4B-8839-30A600129FD3}" type="slidenum">
              <a:rPr kumimoji="0" lang="en-US" u="none" strike="noStrike" cap="none" spc="0" normalizeH="0" baseline="0" noProof="0">
                <a:ln>
                  <a:noFill/>
                </a:ln>
                <a:effectLst/>
                <a:uLnTx/>
                <a:uFillTx/>
              </a:rPr>
              <a:pPr marR="0" lvl="0" indent="0" fontAlgn="auto">
                <a:spcBef>
                  <a:spcPts val="0"/>
                </a:spcBef>
                <a:spcAft>
                  <a:spcPts val="600"/>
                </a:spcAft>
                <a:buClrTx/>
                <a:buSzTx/>
                <a:buFontTx/>
                <a:buNone/>
                <a:tabLst/>
                <a:defRPr/>
              </a:pPr>
              <a:t>4</a:t>
            </a:fld>
            <a:endParaRPr kumimoji="0" lang="en-US" u="none" strike="noStrike" cap="none" spc="0" normalizeH="0" baseline="0" noProof="0">
              <a:ln>
                <a:noFill/>
              </a:ln>
              <a:effectLst/>
              <a:uLnTx/>
              <a:uFillTx/>
            </a:endParaRPr>
          </a:p>
        </p:txBody>
      </p:sp>
      <p:sp>
        <p:nvSpPr>
          <p:cNvPr id="4" name="Footer Placeholder 3"/>
          <p:cNvSpPr>
            <a:spLocks noGrp="1"/>
          </p:cNvSpPr>
          <p:nvPr>
            <p:ph type="ftr" sz="quarter" idx="11"/>
          </p:nvPr>
        </p:nvSpPr>
        <p:spPr>
          <a:xfrm rot="5400000">
            <a:off x="8951573" y="3225297"/>
            <a:ext cx="3859795" cy="304801"/>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r>
              <a:rPr kumimoji="0" lang="en-US" sz="1000" b="0" i="0" u="none" strike="noStrike" kern="1200" cap="none" spc="0" normalizeH="0" baseline="0" noProof="0">
                <a:ln>
                  <a:noFill/>
                </a:ln>
                <a:solidFill>
                  <a:schemeClr val="tx1">
                    <a:tint val="75000"/>
                    <a:alpha val="60000"/>
                  </a:schemeClr>
                </a:solidFill>
                <a:effectLst/>
                <a:uLnTx/>
                <a:uFillTx/>
                <a:latin typeface="+mn-lt"/>
                <a:ea typeface="+mn-ea"/>
                <a:cs typeface="+mn-cs"/>
              </a:rPr>
              <a:t>testing.wayne.edu      testing@wayne.edu     (313) 577-3400</a:t>
            </a:r>
          </a:p>
        </p:txBody>
      </p:sp>
      <p:graphicFrame>
        <p:nvGraphicFramePr>
          <p:cNvPr id="21" name="Content Placeholder 2">
            <a:extLst>
              <a:ext uri="{FF2B5EF4-FFF2-40B4-BE49-F238E27FC236}">
                <a16:creationId xmlns:a16="http://schemas.microsoft.com/office/drawing/2014/main" id="{765433A7-A26E-45CE-82B9-A6446DA20036}"/>
              </a:ext>
            </a:extLst>
          </p:cNvPr>
          <p:cNvGraphicFramePr>
            <a:graphicFrameLocks noGrp="1"/>
          </p:cNvGraphicFramePr>
          <p:nvPr>
            <p:ph sz="half" idx="4294967295"/>
            <p:extLst>
              <p:ext uri="{D42A27DB-BD31-4B8C-83A1-F6EECF244321}">
                <p14:modId xmlns:p14="http://schemas.microsoft.com/office/powerpoint/2010/main" val="3472999262"/>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25458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42" name="Picture 44">
            <a:extLst>
              <a:ext uri="{FF2B5EF4-FFF2-40B4-BE49-F238E27FC236}">
                <a16:creationId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46">
            <a:extLst>
              <a:ext uri="{FF2B5EF4-FFF2-40B4-BE49-F238E27FC236}">
                <a16:creationId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48">
            <a:extLst>
              <a:ext uri="{FF2B5EF4-FFF2-40B4-BE49-F238E27FC236}">
                <a16:creationId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50">
            <a:extLst>
              <a:ext uri="{FF2B5EF4-FFF2-40B4-BE49-F238E27FC236}">
                <a16:creationId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8" name="Picture 52">
            <a:extLst>
              <a:ext uri="{FF2B5EF4-FFF2-40B4-BE49-F238E27FC236}">
                <a16:creationId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0" name="Rectangle 54">
            <a:extLst>
              <a:ext uri="{FF2B5EF4-FFF2-40B4-BE49-F238E27FC236}">
                <a16:creationId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idx="4294967295"/>
          </p:nvPr>
        </p:nvSpPr>
        <p:spPr>
          <a:xfrm>
            <a:off x="646111" y="452718"/>
            <a:ext cx="9404723" cy="1400530"/>
          </a:xfrm>
        </p:spPr>
        <p:txBody>
          <a:bodyPr vert="horz" lIns="91440" tIns="45720" rIns="91440" bIns="45720" rtlCol="0" anchor="t">
            <a:normAutofit/>
          </a:bodyPr>
          <a:lstStyle/>
          <a:p>
            <a:r>
              <a:rPr lang="en-US"/>
              <a:t>Testing, Evaluation and Research Services</a:t>
            </a:r>
          </a:p>
        </p:txBody>
      </p:sp>
      <p:sp>
        <p:nvSpPr>
          <p:cNvPr id="57" name="Rectangle 56">
            <a:extLst>
              <a:ext uri="{FF2B5EF4-FFF2-40B4-BE49-F238E27FC236}">
                <a16:creationId xmlns:a16="http://schemas.microsoft.com/office/drawing/2014/main" id="{0D187C4E-14B9-4504-B200-5127823FA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C0DF9C1F-DB74-1E4B-8839-30A600129FD3}" type="slidenum">
              <a:rPr kumimoji="0" lang="en-US" u="none" strike="noStrike" cap="none" spc="0" normalizeH="0" baseline="0" noProof="0">
                <a:ln>
                  <a:noFill/>
                </a:ln>
                <a:effectLst/>
                <a:uLnTx/>
                <a:uFillTx/>
              </a:rPr>
              <a:pPr marR="0" lvl="0" indent="0" fontAlgn="auto">
                <a:spcBef>
                  <a:spcPts val="0"/>
                </a:spcBef>
                <a:spcAft>
                  <a:spcPts val="600"/>
                </a:spcAft>
                <a:buClrTx/>
                <a:buSzTx/>
                <a:buFontTx/>
                <a:buNone/>
                <a:tabLst/>
                <a:defRPr/>
              </a:pPr>
              <a:t>5</a:t>
            </a:fld>
            <a:endParaRPr kumimoji="0" lang="en-US" u="none" strike="noStrike" cap="none" spc="0" normalizeH="0" baseline="0" noProof="0">
              <a:ln>
                <a:noFill/>
              </a:ln>
              <a:effectLst/>
              <a:uLnTx/>
              <a:uFillTx/>
            </a:endParaRPr>
          </a:p>
        </p:txBody>
      </p:sp>
      <p:sp>
        <p:nvSpPr>
          <p:cNvPr id="4" name="Footer Placeholder 3"/>
          <p:cNvSpPr>
            <a:spLocks noGrp="1"/>
          </p:cNvSpPr>
          <p:nvPr>
            <p:ph type="ftr" sz="quarter" idx="11"/>
          </p:nvPr>
        </p:nvSpPr>
        <p:spPr>
          <a:xfrm rot="5400000">
            <a:off x="8951573" y="3225297"/>
            <a:ext cx="3859795" cy="304801"/>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r>
              <a:rPr kumimoji="0" lang="en-US" sz="1000" b="0" i="0" u="none" strike="noStrike" kern="1200" cap="none" spc="0" normalizeH="0" baseline="0" noProof="0">
                <a:ln>
                  <a:noFill/>
                </a:ln>
                <a:solidFill>
                  <a:schemeClr val="tx1">
                    <a:tint val="75000"/>
                    <a:alpha val="60000"/>
                  </a:schemeClr>
                </a:solidFill>
                <a:effectLst/>
                <a:uLnTx/>
                <a:uFillTx/>
                <a:latin typeface="+mn-lt"/>
                <a:ea typeface="+mn-ea"/>
                <a:cs typeface="+mn-cs"/>
              </a:rPr>
              <a:t>testing.wayne.edu      testing@wayne.edu     (313) 577-3400</a:t>
            </a:r>
          </a:p>
        </p:txBody>
      </p:sp>
      <p:graphicFrame>
        <p:nvGraphicFramePr>
          <p:cNvPr id="40" name="Content Placeholder 2">
            <a:extLst>
              <a:ext uri="{FF2B5EF4-FFF2-40B4-BE49-F238E27FC236}">
                <a16:creationId xmlns:a16="http://schemas.microsoft.com/office/drawing/2014/main" id="{03CED5EA-87C4-4665-A98A-3FD2D25D0815}"/>
              </a:ext>
            </a:extLst>
          </p:cNvPr>
          <p:cNvGraphicFramePr>
            <a:graphicFrameLocks/>
          </p:cNvGraphicFramePr>
          <p:nvPr>
            <p:extLst>
              <p:ext uri="{D42A27DB-BD31-4B8C-83A1-F6EECF244321}">
                <p14:modId xmlns:p14="http://schemas.microsoft.com/office/powerpoint/2010/main" val="3002998345"/>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90990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 name="Picture 25">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27">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F3FC718-FDE3-4EF7-921E-A5F374EAF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799"/>
            <a:ext cx="3108626" cy="1444752"/>
          </a:xfrm>
        </p:spPr>
        <p:txBody>
          <a:bodyPr vert="horz" lIns="91440" tIns="45720" rIns="91440" bIns="45720" rtlCol="0" anchor="b">
            <a:normAutofit/>
          </a:bodyPr>
          <a:lstStyle/>
          <a:p>
            <a:pPr>
              <a:lnSpc>
                <a:spcPct val="90000"/>
              </a:lnSpc>
            </a:pPr>
            <a:r>
              <a:rPr lang="en-US" sz="2200" b="0" i="0" kern="1200" dirty="0">
                <a:solidFill>
                  <a:srgbClr val="EBEBEB"/>
                </a:solidFill>
                <a:latin typeface="+mj-lt"/>
                <a:ea typeface="+mj-ea"/>
                <a:cs typeface="+mj-cs"/>
              </a:rPr>
              <a:t>Cooperative Institutional Research Program (CIRP) Freshman Survey</a:t>
            </a:r>
          </a:p>
        </p:txBody>
      </p:sp>
      <p:sp>
        <p:nvSpPr>
          <p:cNvPr id="32" name="Freeform 11">
            <a:extLst>
              <a:ext uri="{FF2B5EF4-FFF2-40B4-BE49-F238E27FC236}">
                <a16:creationId xmlns:a16="http://schemas.microsoft.com/office/drawing/2014/main" id="{FAA0F719-3DC8-4F08-AD8F-5A845658CB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Slide Number Placeholder 12"/>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C0DF9C1F-DB74-1E4B-8839-30A600129FD3}" type="slidenum">
              <a:rPr kumimoji="0" lang="en-US"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6</a:t>
            </a:fld>
            <a:endParaRPr kumimoji="0" lang="en-US" u="none" strike="noStrike" cap="none" spc="0" normalizeH="0" baseline="0" noProof="0">
              <a:ln>
                <a:noFill/>
              </a:ln>
              <a:solidFill>
                <a:srgbClr val="FFFFFF"/>
              </a:solidFill>
              <a:effectLst/>
              <a:uLnTx/>
              <a:uFillTx/>
            </a:endParaRPr>
          </a:p>
        </p:txBody>
      </p:sp>
      <p:sp>
        <p:nvSpPr>
          <p:cNvPr id="6" name="Content Placeholder 5"/>
          <p:cNvSpPr>
            <a:spLocks noGrp="1"/>
          </p:cNvSpPr>
          <p:nvPr>
            <p:ph sz="half" idx="1"/>
          </p:nvPr>
        </p:nvSpPr>
        <p:spPr>
          <a:xfrm>
            <a:off x="643855" y="3072385"/>
            <a:ext cx="3108057" cy="2947415"/>
          </a:xfrm>
        </p:spPr>
        <p:txBody>
          <a:bodyPr vert="horz" lIns="91440" tIns="45720" rIns="91440" bIns="45720" rtlCol="0">
            <a:normAutofit/>
          </a:bodyPr>
          <a:lstStyle/>
          <a:p>
            <a:r>
              <a:rPr lang="en-US" sz="1400" dirty="0">
                <a:solidFill>
                  <a:srgbClr val="FFFFFF"/>
                </a:solidFill>
              </a:rPr>
              <a:t>CIRP is a survey to help students share important information about themselves confidentially with administrators.</a:t>
            </a:r>
          </a:p>
          <a:p>
            <a:r>
              <a:rPr lang="en-US" sz="1400" dirty="0">
                <a:solidFill>
                  <a:srgbClr val="FFFFFF"/>
                </a:solidFill>
              </a:rPr>
              <a:t>It helps us to understand what our students need, so we can change and grow appropriately.</a:t>
            </a:r>
          </a:p>
        </p:txBody>
      </p:sp>
      <p:sp>
        <p:nvSpPr>
          <p:cNvPr id="12" name="Footer Placeholder 11"/>
          <p:cNvSpPr>
            <a:spLocks noGrp="1"/>
          </p:cNvSpPr>
          <p:nvPr>
            <p:ph type="ftr" sz="quarter" idx="11"/>
          </p:nvPr>
        </p:nvSpPr>
        <p:spPr>
          <a:xfrm>
            <a:off x="632231" y="6359311"/>
            <a:ext cx="3489546" cy="304801"/>
          </a:xfrm>
        </p:spPr>
        <p:txBody>
          <a:bodyPr vert="horz" lIns="91440" tIns="45720" rIns="91440" bIns="45720" rtlCol="0" anchor="b">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alpha val="60000"/>
                  </a:srgbClr>
                </a:solidFill>
                <a:effectLst/>
                <a:uLnTx/>
                <a:uFillTx/>
                <a:latin typeface="+mn-lt"/>
                <a:ea typeface="+mn-ea"/>
                <a:cs typeface="+mn-cs"/>
              </a:rPr>
              <a:t>testing.wayne.edu      testing@wayne.edu     (313) 577-3400</a:t>
            </a:r>
          </a:p>
        </p:txBody>
      </p:sp>
      <p:pic>
        <p:nvPicPr>
          <p:cNvPr id="11" name="Content Placeholder 10"/>
          <p:cNvPicPr>
            <a:picLocks noGrp="1" noChangeAspect="1"/>
          </p:cNvPicPr>
          <p:nvPr>
            <p:ph sz="half" idx="2"/>
          </p:nvPr>
        </p:nvPicPr>
        <p:blipFill rotWithShape="1">
          <a:blip r:embed="rId7"/>
          <a:srcRect r="8495" b="2"/>
          <a:stretch/>
        </p:blipFill>
        <p:spPr>
          <a:xfrm>
            <a:off x="4573999" y="1283038"/>
            <a:ext cx="9500715" cy="5562878"/>
          </a:xfrm>
          <a:prstGeom prst="rect">
            <a:avLst/>
          </a:prstGeom>
          <a:effectLst/>
        </p:spPr>
      </p:pic>
    </p:spTree>
    <p:extLst>
      <p:ext uri="{BB962C8B-B14F-4D97-AF65-F5344CB8AC3E}">
        <p14:creationId xmlns:p14="http://schemas.microsoft.com/office/powerpoint/2010/main" val="2291265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5">
            <a:extLst>
              <a:ext uri="{FF2B5EF4-FFF2-40B4-BE49-F238E27FC236}">
                <a16:creationId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27">
            <a:extLst>
              <a:ext uri="{FF2B5EF4-FFF2-40B4-BE49-F238E27FC236}">
                <a16:creationId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9">
            <a:extLst>
              <a:ext uri="{FF2B5EF4-FFF2-40B4-BE49-F238E27FC236}">
                <a16:creationId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31">
            <a:extLst>
              <a:ext uri="{FF2B5EF4-FFF2-40B4-BE49-F238E27FC236}">
                <a16:creationId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33">
            <a:extLst>
              <a:ext uri="{FF2B5EF4-FFF2-40B4-BE49-F238E27FC236}">
                <a16:creationId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5">
            <a:extLst>
              <a:ext uri="{FF2B5EF4-FFF2-40B4-BE49-F238E27FC236}">
                <a16:creationId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idx="4294967295"/>
          </p:nvPr>
        </p:nvSpPr>
        <p:spPr>
          <a:xfrm>
            <a:off x="646111" y="452718"/>
            <a:ext cx="9404723" cy="1400530"/>
          </a:xfrm>
        </p:spPr>
        <p:txBody>
          <a:bodyPr vert="horz" lIns="91440" tIns="45720" rIns="91440" bIns="45720" rtlCol="0" anchor="t">
            <a:normAutofit/>
          </a:bodyPr>
          <a:lstStyle/>
          <a:p>
            <a:r>
              <a:rPr lang="en-US" dirty="0"/>
              <a:t>Testing, Evaluation and Research Services</a:t>
            </a:r>
          </a:p>
        </p:txBody>
      </p:sp>
      <p:sp>
        <p:nvSpPr>
          <p:cNvPr id="33" name="Rectangle 37">
            <a:extLst>
              <a:ext uri="{FF2B5EF4-FFF2-40B4-BE49-F238E27FC236}">
                <a16:creationId xmlns:a16="http://schemas.microsoft.com/office/drawing/2014/main" id="{0D187C4E-14B9-4504-B200-5127823FA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C0DF9C1F-DB74-1E4B-8839-30A600129FD3}" type="slidenum">
              <a:rPr kumimoji="0" lang="en-US" u="none" strike="noStrike" cap="none" spc="0" normalizeH="0" baseline="0" noProof="0">
                <a:ln>
                  <a:noFill/>
                </a:ln>
                <a:effectLst/>
                <a:uLnTx/>
                <a:uFillTx/>
              </a:rPr>
              <a:pPr marR="0" lvl="0" indent="0" fontAlgn="auto">
                <a:spcBef>
                  <a:spcPts val="0"/>
                </a:spcBef>
                <a:spcAft>
                  <a:spcPts val="600"/>
                </a:spcAft>
                <a:buClrTx/>
                <a:buSzTx/>
                <a:buFontTx/>
                <a:buNone/>
                <a:tabLst/>
                <a:defRPr/>
              </a:pPr>
              <a:t>7</a:t>
            </a:fld>
            <a:endParaRPr kumimoji="0" lang="en-US" u="none" strike="noStrike" cap="none" spc="0" normalizeH="0" baseline="0" noProof="0">
              <a:ln>
                <a:noFill/>
              </a:ln>
              <a:effectLst/>
              <a:uLnTx/>
              <a:uFillTx/>
            </a:endParaRPr>
          </a:p>
        </p:txBody>
      </p:sp>
      <p:sp>
        <p:nvSpPr>
          <p:cNvPr id="4" name="Footer Placeholder 3"/>
          <p:cNvSpPr>
            <a:spLocks noGrp="1"/>
          </p:cNvSpPr>
          <p:nvPr>
            <p:ph type="ftr" sz="quarter" idx="11"/>
          </p:nvPr>
        </p:nvSpPr>
        <p:spPr>
          <a:xfrm rot="5400000">
            <a:off x="8951573" y="3225297"/>
            <a:ext cx="3859795" cy="304801"/>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r>
              <a:rPr kumimoji="0" lang="en-US" sz="1000" b="0" i="0" u="none" strike="noStrike" kern="1200" cap="none" spc="0" normalizeH="0" baseline="0" noProof="0">
                <a:ln>
                  <a:noFill/>
                </a:ln>
                <a:solidFill>
                  <a:schemeClr val="tx1">
                    <a:tint val="75000"/>
                  </a:schemeClr>
                </a:solidFill>
                <a:effectLst/>
                <a:uLnTx/>
                <a:uFillTx/>
                <a:latin typeface="+mn-lt"/>
                <a:ea typeface="+mn-ea"/>
                <a:cs typeface="+mn-cs"/>
              </a:rPr>
              <a:t>testing.wayne.edu      testing@wayne.edu     (313) 577-3400</a:t>
            </a:r>
          </a:p>
        </p:txBody>
      </p:sp>
      <p:graphicFrame>
        <p:nvGraphicFramePr>
          <p:cNvPr id="21" name="Content Placeholder 2">
            <a:extLst>
              <a:ext uri="{FF2B5EF4-FFF2-40B4-BE49-F238E27FC236}">
                <a16:creationId xmlns:a16="http://schemas.microsoft.com/office/drawing/2014/main" id="{765433A7-A26E-45CE-82B9-A6446DA20036}"/>
              </a:ext>
            </a:extLst>
          </p:cNvPr>
          <p:cNvGraphicFramePr>
            <a:graphicFrameLocks noGrp="1"/>
          </p:cNvGraphicFramePr>
          <p:nvPr>
            <p:ph sz="half" idx="4294967295"/>
            <p:extLst>
              <p:ext uri="{D42A27DB-BD31-4B8C-83A1-F6EECF244321}">
                <p14:modId xmlns:p14="http://schemas.microsoft.com/office/powerpoint/2010/main" val="3128427451"/>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9497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Evaluation</a:t>
            </a:r>
          </a:p>
        </p:txBody>
      </p:sp>
      <p:sp>
        <p:nvSpPr>
          <p:cNvPr id="3" name="Content Placeholder 2"/>
          <p:cNvSpPr>
            <a:spLocks noGrp="1"/>
          </p:cNvSpPr>
          <p:nvPr>
            <p:ph sz="half" idx="1"/>
          </p:nvPr>
        </p:nvSpPr>
        <p:spPr/>
        <p:txBody>
          <a:bodyPr/>
          <a:lstStyle/>
          <a:p>
            <a:r>
              <a:rPr lang="en-US"/>
              <a:t>Please encourage your students to participate! Student opinions matter.</a:t>
            </a:r>
          </a:p>
          <a:p>
            <a:r>
              <a:rPr lang="en-US"/>
              <a:t>Please encourage your students to click on the faculty member’s name in the schedule of classes. This links to a SET report for that instructor.</a:t>
            </a:r>
          </a:p>
          <a:p>
            <a:endParaRPr lang="en-US"/>
          </a:p>
        </p:txBody>
      </p:sp>
      <p:pic>
        <p:nvPicPr>
          <p:cNvPr id="7" name="SzEmLiozcaA"/>
          <p:cNvPicPr>
            <a:picLocks noGrp="1" noRot="1" noChangeAspect="1"/>
          </p:cNvPicPr>
          <p:nvPr>
            <p:ph sz="half" idx="2"/>
            <a:videoFile r:link="rId1"/>
          </p:nvPr>
        </p:nvPicPr>
        <p:blipFill>
          <a:blip r:embed="rId4"/>
          <a:stretch>
            <a:fillRect/>
          </a:stretch>
        </p:blipFill>
        <p:spPr>
          <a:xfrm>
            <a:off x="6061075" y="1690688"/>
            <a:ext cx="5994400" cy="3371850"/>
          </a:xfrm>
          <a:prstGeom prst="rect">
            <a:avLst/>
          </a:prstGeom>
        </p:spPr>
      </p:pic>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testing.wayne.edu      testing@wayne.edu     (313) 577-3400</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F9C1F-DB74-1E4B-8839-30A600129F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4933573" y="5328610"/>
            <a:ext cx="217245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hlinkClick r:id="rId5"/>
              </a:rPr>
              <a:t>http://set.wayne.edu</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033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Find your instructor’s SET results</a:t>
            </a:r>
            <a:endParaRPr lang="en-US" dirty="0"/>
          </a:p>
        </p:txBody>
      </p:sp>
      <p:sp>
        <p:nvSpPr>
          <p:cNvPr id="5" name="Footer Placeholder 4"/>
          <p:cNvSpPr>
            <a:spLocks noGrp="1"/>
          </p:cNvSpPr>
          <p:nvPr>
            <p:ph type="ftr" sz="quarter" idx="11"/>
          </p:nvPr>
        </p:nvSpPr>
        <p:spPr/>
        <p:txBody>
          <a:bodyPr>
            <a:normAutofit/>
          </a:bodyPr>
          <a:lstStyle/>
          <a:p>
            <a:pPr>
              <a:spcAft>
                <a:spcPts val="600"/>
              </a:spcAft>
            </a:pPr>
            <a:r>
              <a:rPr lang="en-US" sz="1000">
                <a:solidFill>
                  <a:srgbClr val="FFFFFF"/>
                </a:solidFill>
              </a:rPr>
              <a:t>testing.wayne.edu      testing@wayne.edu     (313) 577-3400</a:t>
            </a:r>
          </a:p>
        </p:txBody>
      </p:sp>
      <p:sp>
        <p:nvSpPr>
          <p:cNvPr id="6" name="Slide Number Placeholder 5"/>
          <p:cNvSpPr>
            <a:spLocks noGrp="1"/>
          </p:cNvSpPr>
          <p:nvPr>
            <p:ph type="sldNum" sz="quarter" idx="12"/>
          </p:nvPr>
        </p:nvSpPr>
        <p:spPr/>
        <p:txBody>
          <a:bodyPr anchor="t">
            <a:normAutofit/>
          </a:bodyPr>
          <a:lstStyle/>
          <a:p>
            <a:pPr algn="r">
              <a:spcAft>
                <a:spcPts val="600"/>
              </a:spcAft>
            </a:pPr>
            <a:fld id="{C0DF9C1F-DB74-1E4B-8839-30A600129FD3}" type="slidenum">
              <a:rPr lang="en-US" sz="1100">
                <a:solidFill>
                  <a:srgbClr val="FFFFFF"/>
                </a:solidFill>
              </a:rPr>
              <a:pPr algn="r">
                <a:spcAft>
                  <a:spcPts val="600"/>
                </a:spcAft>
              </a:pPr>
              <a:t>9</a:t>
            </a:fld>
            <a:endParaRPr lang="en-US" sz="1100">
              <a:solidFill>
                <a:srgbClr val="FFFFFF"/>
              </a:solidFill>
            </a:endParaRPr>
          </a:p>
        </p:txBody>
      </p:sp>
      <p:pic>
        <p:nvPicPr>
          <p:cNvPr id="18" name="Content Placeholder 12"/>
          <p:cNvPicPr>
            <a:picLocks noGrp="1" noChangeAspect="1"/>
          </p:cNvPicPr>
          <p:nvPr>
            <p:ph sz="half" idx="1"/>
          </p:nvPr>
        </p:nvPicPr>
        <p:blipFill>
          <a:blip r:embed="rId3"/>
          <a:stretch>
            <a:fillRect/>
          </a:stretch>
        </p:blipFill>
        <p:spPr>
          <a:xfrm>
            <a:off x="1103313" y="2272883"/>
            <a:ext cx="4395787" cy="3771147"/>
          </a:xfrm>
          <a:prstGeom prst="rect">
            <a:avLst/>
          </a:prstGeom>
        </p:spPr>
      </p:pic>
      <p:pic>
        <p:nvPicPr>
          <p:cNvPr id="19" name="Content Placeholder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54675" y="2504493"/>
            <a:ext cx="4395788" cy="3303164"/>
          </a:xfrm>
          <a:prstGeom prst="rect">
            <a:avLst/>
          </a:prstGeom>
        </p:spPr>
      </p:pic>
    </p:spTree>
    <p:extLst>
      <p:ext uri="{BB962C8B-B14F-4D97-AF65-F5344CB8AC3E}">
        <p14:creationId xmlns:p14="http://schemas.microsoft.com/office/powerpoint/2010/main" val="1875450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73</TotalTime>
  <Words>1004</Words>
  <Application>Microsoft Office PowerPoint</Application>
  <PresentationFormat>Widescreen</PresentationFormat>
  <Paragraphs>234</Paragraphs>
  <Slides>30</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Century Gothic</vt:lpstr>
      <vt:lpstr>Wingdings 3</vt:lpstr>
      <vt:lpstr>Ion</vt:lpstr>
      <vt:lpstr>Testing, Evaluation and Research Services</vt:lpstr>
      <vt:lpstr>Contact Testing</vt:lpstr>
      <vt:lpstr>PowerPoint Presentation</vt:lpstr>
      <vt:lpstr>Testing, Evaluation and Research Services</vt:lpstr>
      <vt:lpstr>Testing, Evaluation and Research Services</vt:lpstr>
      <vt:lpstr>Cooperative Institutional Research Program (CIRP) Freshman Survey</vt:lpstr>
      <vt:lpstr>Testing, Evaluation and Research Services</vt:lpstr>
      <vt:lpstr>Student Evaluation</vt:lpstr>
      <vt:lpstr>Find your instructor’s SET results</vt:lpstr>
      <vt:lpstr>PowerPoint Presentation</vt:lpstr>
      <vt:lpstr>PowerPoint Presentation</vt:lpstr>
      <vt:lpstr>PowerPoint Presentation</vt:lpstr>
      <vt:lpstr>Testing, Evaluation and Research Services</vt:lpstr>
      <vt:lpstr>PowerPoint Presentation</vt:lpstr>
      <vt:lpstr>PowerPoint Presentation</vt:lpstr>
      <vt:lpstr>PowerPoint Presentation</vt:lpstr>
      <vt:lpstr>PowerPoint Presentation</vt:lpstr>
      <vt:lpstr>Test registration</vt:lpstr>
      <vt:lpstr>PowerPoint Presentation</vt:lpstr>
      <vt:lpstr>PowerPoint Presentation</vt:lpstr>
      <vt:lpstr>PowerPoint Presentation</vt:lpstr>
      <vt:lpstr>PowerPoint Presentation</vt:lpstr>
      <vt:lpstr>PowerPoint Presentation</vt:lpstr>
      <vt:lpstr>Modern States  CLEP Freshman Year for Free</vt:lpstr>
      <vt:lpstr>National Testing Companies</vt:lpstr>
      <vt:lpstr>Questions? </vt:lpstr>
      <vt:lpstr>PowerPoint Presentation</vt:lpstr>
      <vt:lpstr>PowerPoint Presentation</vt:lpstr>
      <vt:lpstr>PowerPoint Presentation</vt:lpstr>
      <vt:lpstr>PowerPoint Presentation</vt:lpstr>
    </vt:vector>
  </TitlesOfParts>
  <Company>Wayne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Evaluation and Research Services</dc:title>
  <dc:creator>Andrew Ura</dc:creator>
  <cp:lastModifiedBy>Laura Woodward</cp:lastModifiedBy>
  <cp:revision>85</cp:revision>
  <cp:lastPrinted>2019-05-07T20:38:32Z</cp:lastPrinted>
  <dcterms:created xsi:type="dcterms:W3CDTF">2019-04-09T19:24:16Z</dcterms:created>
  <dcterms:modified xsi:type="dcterms:W3CDTF">2019-05-08T20:52:16Z</dcterms:modified>
</cp:coreProperties>
</file>