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  <p:sldId id="264" r:id="rId9"/>
    <p:sldId id="265" r:id="rId10"/>
    <p:sldId id="267" r:id="rId11"/>
    <p:sldId id="268" r:id="rId12"/>
    <p:sldId id="270" r:id="rId13"/>
    <p:sldId id="271" r:id="rId14"/>
    <p:sldId id="276" r:id="rId15"/>
    <p:sldId id="273" r:id="rId16"/>
    <p:sldId id="275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585" autoAdjust="0"/>
  </p:normalViewPr>
  <p:slideViewPr>
    <p:cSldViewPr>
      <p:cViewPr varScale="1">
        <p:scale>
          <a:sx n="53" d="100"/>
          <a:sy n="53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01D7D-1578-FC44-B7DD-4E3BDFABE0FA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35FB-AA7F-D044-8923-B52EDE0B6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57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3D3E7-006C-D647-9A78-DB527B33C12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6D78-CAB7-A34F-9E7A-8C268070F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this slide belong</a:t>
            </a:r>
            <a:r>
              <a:rPr lang="en-US" baseline="0" dirty="0" smtClean="0"/>
              <a:t> earlier, like after</a:t>
            </a:r>
            <a:fld id="{0D53CB3F-F28C-8842-AD71-F5248B4B4E40}" type="slidenum">
              <a:rPr lang="en-US" baseline="0" smtClean="0"/>
              <a:pPr/>
              <a:t>11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D78-CAB7-A34F-9E7A-8C268070F7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D78-CAB7-A34F-9E7A-8C268070F7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SET committee: </a:t>
            </a:r>
            <a:r>
              <a:rPr lang="en-US" baseline="0" dirty="0" smtClean="0"/>
              <a:t> Consider further revisions of SET, examine use and gather feedback about the revised SET, recommend appropriate use of SET in faculty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6D78-CAB7-A34F-9E7A-8C268070F7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04B-5F16-284F-8668-CCED84400CEB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94B4-0B2F-734C-9C44-D77050D2E15F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E65-7C00-6B48-890D-BF1FA1F0049F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686B-8128-2F48-907A-437E0684CDF0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0D1C-9F9C-6646-AFF4-243FCBF92AF5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7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A5FC-E519-A44E-B1F0-FF75C6B3611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C3A8-74AC-6C4A-8B8C-4CC905C78927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1C95-275B-AB49-AC66-3BF0285DD145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3598-648F-BF49-862E-60E735D5B945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58806-7530-6A4E-8980-A2C4AEFE682A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4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EC3-9026-2848-96DA-9B8983DB0DD6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8FC51-4895-9940-A693-6D1F03BEC332}" type="datetime1">
              <a:rPr lang="en-US" smtClean="0"/>
              <a:pPr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2940-0AD1-4D8D-B49D-643D97E3A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9000" t="15000" r="9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Revisions to Student Evaluation of Teaching: One Year of Experience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Spannaus, </a:t>
            </a:r>
            <a:r>
              <a:rPr lang="en-US" dirty="0" err="1" smtClean="0"/>
              <a:t>Kernsmith</a:t>
            </a:r>
            <a:r>
              <a:rPr lang="en-US" dirty="0" smtClean="0"/>
              <a:t>, Casey</a:t>
            </a:r>
            <a:r>
              <a:rPr lang="en-US" dirty="0" smtClean="0"/>
              <a:t>, </a:t>
            </a:r>
            <a:r>
              <a:rPr lang="en-US" dirty="0" err="1" smtClean="0"/>
              <a:t>Ouellett</a:t>
            </a:r>
            <a:r>
              <a:rPr lang="en-US" dirty="0" smtClean="0"/>
              <a:t>, </a:t>
            </a:r>
            <a:r>
              <a:rPr lang="en-US" dirty="0" err="1" smtClean="0"/>
              <a:t>Smoller</a:t>
            </a:r>
            <a:r>
              <a:rPr lang="en-US" dirty="0" smtClean="0"/>
              <a:t>, </a:t>
            </a:r>
            <a:r>
              <a:rPr lang="en-US" dirty="0" err="1" smtClean="0"/>
              <a:t>Brockmeyer</a:t>
            </a:r>
            <a:r>
              <a:rPr lang="en-US" dirty="0" smtClean="0"/>
              <a:t>, Woodward</a:t>
            </a:r>
          </a:p>
          <a:p>
            <a:r>
              <a:rPr lang="en-US" dirty="0" smtClean="0"/>
              <a:t>Wayne State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715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Lilly Conference, 2015, Oxford, Ohio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Revise instrument</a:t>
            </a:r>
          </a:p>
          <a:p>
            <a:r>
              <a:rPr lang="en-US" dirty="0" smtClean="0"/>
              <a:t>Initiate marketing and education </a:t>
            </a:r>
            <a:br>
              <a:rPr lang="en-US" dirty="0" smtClean="0"/>
            </a:br>
            <a:r>
              <a:rPr lang="en-US" dirty="0" smtClean="0"/>
              <a:t>campaign for completion of SET</a:t>
            </a:r>
          </a:p>
          <a:p>
            <a:r>
              <a:rPr lang="en-US" dirty="0" smtClean="0"/>
              <a:t>Publish useful data for students and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71999"/>
          </a:xfrm>
        </p:spPr>
        <p:txBody>
          <a:bodyPr/>
          <a:lstStyle/>
          <a:p>
            <a:r>
              <a:rPr lang="en-US" dirty="0" smtClean="0"/>
              <a:t>Reword diagnostic items to clarify, broaden applicability</a:t>
            </a:r>
          </a:p>
          <a:p>
            <a:r>
              <a:rPr lang="en-US" dirty="0" smtClean="0"/>
              <a:t>Place contentious summative items after diagnostics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4999"/>
            <a:ext cx="4724400" cy="306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76673"/>
            <a:ext cx="7467575" cy="8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5886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886200" y="2590800"/>
            <a:ext cx="1072255" cy="903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176713" cy="52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68" y="50292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Available from registration page</a:t>
            </a:r>
          </a:p>
          <a:p>
            <a:r>
              <a:rPr lang="en-US" dirty="0" smtClean="0"/>
              <a:t>Reports Median</a:t>
            </a:r>
          </a:p>
          <a:p>
            <a:r>
              <a:rPr lang="en-US" dirty="0" smtClean="0"/>
              <a:t>Requires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7" y="1371600"/>
            <a:ext cx="77517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124200" cy="2925762"/>
          </a:xfrm>
        </p:spPr>
        <p:txBody>
          <a:bodyPr/>
          <a:lstStyle/>
          <a:p>
            <a:r>
              <a:rPr lang="en-US" dirty="0" smtClean="0"/>
              <a:t>Instructor Detail by Class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98719"/>
            <a:ext cx="5181600" cy="6197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038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Includes diagnostic and workload/difficulty items only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562600" cy="3886200"/>
          </a:xfrm>
        </p:spPr>
        <p:txBody>
          <a:bodyPr/>
          <a:lstStyle/>
          <a:p>
            <a:r>
              <a:rPr lang="en-US" dirty="0" smtClean="0"/>
              <a:t>AAUP-AFT</a:t>
            </a:r>
          </a:p>
          <a:p>
            <a:r>
              <a:rPr lang="en-US" dirty="0" smtClean="0"/>
              <a:t>Provost</a:t>
            </a:r>
          </a:p>
          <a:p>
            <a:r>
              <a:rPr lang="en-US" dirty="0" smtClean="0"/>
              <a:t>Academic Senate Policy Committee</a:t>
            </a:r>
            <a:endParaRPr lang="en-US" dirty="0"/>
          </a:p>
        </p:txBody>
      </p:sp>
      <p:pic>
        <p:nvPicPr>
          <p:cNvPr id="8196" name="Picture 4" descr="http://www.quotewerks.com/images/FeatureImages/Approv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60505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799"/>
          </a:xfrm>
        </p:spPr>
        <p:txBody>
          <a:bodyPr/>
          <a:lstStyle/>
          <a:p>
            <a:r>
              <a:rPr lang="en-US" dirty="0" smtClean="0"/>
              <a:t>Some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726623"/>
              </p:ext>
            </p:extLst>
          </p:nvPr>
        </p:nvGraphicFramePr>
        <p:xfrm>
          <a:off x="1066799" y="2591276"/>
          <a:ext cx="4343401" cy="2594610"/>
        </p:xfrm>
        <a:graphic>
          <a:graphicData uri="http://schemas.openxmlformats.org/drawingml/2006/table">
            <a:tbl>
              <a:tblPr/>
              <a:tblGrid>
                <a:gridCol w="1676401"/>
                <a:gridCol w="12954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Semester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Online </a:t>
                      </a:r>
                      <a:r>
                        <a:rPr lang="en-US" b="0" i="0" u="none" strike="noStrike" dirty="0" smtClean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Form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 smtClean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Paper Form (in class)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W 2014 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REMINDERS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W 2015 </a:t>
                      </a:r>
                      <a:endParaRPr lang="en-US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REMINDERS and MEDIA CAMPAIGN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  <a:endParaRPr lang="en-US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b="0" i="0" u="none" strike="noStrike" dirty="0">
                          <a:solidFill>
                            <a:srgbClr val="4D4F51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066800" y="259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590800"/>
            <a:ext cx="6629400" cy="35355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processing time +</a:t>
            </a:r>
          </a:p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 for earlier reports =</a:t>
            </a:r>
          </a:p>
          <a:p>
            <a:pPr marL="0" indent="0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Earlier deadline: Dec. 2 (Two weeks before finals)</a:t>
            </a:r>
          </a:p>
          <a:p>
            <a:r>
              <a:rPr lang="en-US" dirty="0" smtClean="0"/>
              <a:t>2N Committee caught by surprise</a:t>
            </a:r>
          </a:p>
          <a:p>
            <a:r>
              <a:rPr lang="en-US" dirty="0" smtClean="0"/>
              <a:t>Strong negative reaction from faculty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Underway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students: How to interpret SET data</a:t>
            </a:r>
          </a:p>
          <a:p>
            <a:r>
              <a:rPr lang="en-US" dirty="0" smtClean="0"/>
              <a:t>For faculty: Rationale for new instrument, history of publication of data, how to use data to improve teaching</a:t>
            </a:r>
          </a:p>
          <a:p>
            <a:r>
              <a:rPr lang="en-US" dirty="0" smtClean="0"/>
              <a:t>For SET committee:  Examine </a:t>
            </a:r>
            <a:r>
              <a:rPr lang="en-US" dirty="0"/>
              <a:t>feedback about use of revised </a:t>
            </a:r>
            <a:r>
              <a:rPr lang="en-US" dirty="0" smtClean="0"/>
              <a:t>SET, consider further revisions of SET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6858000" cy="4525963"/>
          </a:xfrm>
        </p:spPr>
        <p:txBody>
          <a:bodyPr/>
          <a:lstStyle/>
          <a:p>
            <a:r>
              <a:rPr lang="en-US" dirty="0" smtClean="0"/>
              <a:t>2N Committee (equal number of administrators &amp; faculty)</a:t>
            </a:r>
          </a:p>
          <a:p>
            <a:r>
              <a:rPr lang="en-US" dirty="0" smtClean="0"/>
              <a:t>Punted from collective bargaining</a:t>
            </a:r>
          </a:p>
          <a:p>
            <a:r>
              <a:rPr lang="en-US" dirty="0" smtClean="0"/>
              <a:t>Resolve contentious issues around </a:t>
            </a:r>
            <a:br>
              <a:rPr lang="en-US" dirty="0" smtClean="0"/>
            </a:br>
            <a:r>
              <a:rPr lang="en-US" dirty="0" smtClean="0"/>
              <a:t>Student Evaluation of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Perceptions that SET was not valid measure</a:t>
            </a:r>
          </a:p>
          <a:p>
            <a:r>
              <a:rPr lang="en-US" dirty="0" smtClean="0"/>
              <a:t>High stakes</a:t>
            </a:r>
          </a:p>
          <a:p>
            <a:pPr lvl="1"/>
            <a:r>
              <a:rPr lang="en-US" dirty="0" smtClean="0"/>
              <a:t>P&amp;T</a:t>
            </a:r>
          </a:p>
          <a:p>
            <a:pPr lvl="1"/>
            <a:r>
              <a:rPr lang="en-US" dirty="0" smtClean="0"/>
              <a:t>Annual review</a:t>
            </a:r>
          </a:p>
          <a:p>
            <a:r>
              <a:rPr lang="en-US" dirty="0" smtClean="0"/>
              <a:t>Little use of other measures of teaching</a:t>
            </a:r>
          </a:p>
          <a:p>
            <a:pPr lvl="1"/>
            <a:r>
              <a:rPr lang="en-US" dirty="0" smtClean="0"/>
              <a:t>Richer measures are more work</a:t>
            </a:r>
          </a:p>
          <a:p>
            <a:r>
              <a:rPr lang="en-US" dirty="0" smtClean="0"/>
              <a:t>SET is easy and embedded in contract language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Image: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Defense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Former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Likert scale items – public data</a:t>
            </a:r>
          </a:p>
          <a:p>
            <a:pPr lvl="1"/>
            <a:r>
              <a:rPr lang="en-US" dirty="0" smtClean="0"/>
              <a:t>3 summative items, used for P&amp;T and annual review</a:t>
            </a:r>
          </a:p>
          <a:p>
            <a:pPr lvl="1"/>
            <a:r>
              <a:rPr lang="en-US" dirty="0" smtClean="0"/>
              <a:t>21 instructor feedback/diagnostic items</a:t>
            </a:r>
          </a:p>
          <a:p>
            <a:r>
              <a:rPr lang="en-US" dirty="0" smtClean="0"/>
              <a:t>13 open ended items – confidential data</a:t>
            </a:r>
          </a:p>
          <a:p>
            <a:r>
              <a:rPr lang="en-US" dirty="0" smtClean="0"/>
              <a:t>Demographics, attendance, required/elective</a:t>
            </a:r>
          </a:p>
          <a:p>
            <a:r>
              <a:rPr lang="en-US" dirty="0" smtClean="0"/>
              <a:t>Last revised ca. 1995</a:t>
            </a:r>
          </a:p>
          <a:p>
            <a:r>
              <a:rPr lang="en-US" dirty="0" smtClean="0"/>
              <a:t>Focused on traditional class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Contest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/>
              <a:t>Summative ratings</a:t>
            </a:r>
          </a:p>
          <a:p>
            <a:r>
              <a:rPr lang="en-US" dirty="0" smtClean="0"/>
              <a:t>High stakes</a:t>
            </a:r>
          </a:p>
          <a:p>
            <a:r>
              <a:rPr lang="en-US" dirty="0" smtClean="0"/>
              <a:t>Likely discriminatory effect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42636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r>
              <a:rPr lang="en-US" dirty="0" smtClean="0"/>
              <a:t>Somewhat dated</a:t>
            </a:r>
          </a:p>
          <a:p>
            <a:r>
              <a:rPr lang="en-US" dirty="0" smtClean="0"/>
              <a:t>Not applicable to many classes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6872"/>
            <a:ext cx="4724400" cy="53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SET response </a:t>
            </a:r>
            <a:r>
              <a:rPr lang="en-US" dirty="0" smtClean="0"/>
              <a:t>rates </a:t>
            </a:r>
          </a:p>
          <a:p>
            <a:r>
              <a:rPr lang="en-US" dirty="0"/>
              <a:t>R</a:t>
            </a:r>
            <a:r>
              <a:rPr lang="en-US" dirty="0" smtClean="0"/>
              <a:t>aise </a:t>
            </a:r>
            <a:r>
              <a:rPr lang="en-US" dirty="0"/>
              <a:t>the validity of the </a:t>
            </a:r>
            <a:r>
              <a:rPr lang="en-US" dirty="0" smtClean="0"/>
              <a:t>SET, </a:t>
            </a:r>
            <a:r>
              <a:rPr lang="en-US" dirty="0"/>
              <a:t>especially for a </a:t>
            </a:r>
            <a:r>
              <a:rPr lang="en-US" dirty="0" smtClean="0"/>
              <a:t>broader range </a:t>
            </a:r>
            <a:r>
              <a:rPr lang="en-US" dirty="0"/>
              <a:t>of teaching and learning </a:t>
            </a:r>
            <a:r>
              <a:rPr lang="en-US" dirty="0" smtClean="0"/>
              <a:t>contexts </a:t>
            </a:r>
          </a:p>
          <a:p>
            <a:r>
              <a:rPr lang="en-US" dirty="0"/>
              <a:t>I</a:t>
            </a:r>
            <a:r>
              <a:rPr lang="en-US" dirty="0" smtClean="0"/>
              <a:t>ncrease </a:t>
            </a:r>
            <a:r>
              <a:rPr lang="en-US" dirty="0"/>
              <a:t>the utility of SET for students, faculty </a:t>
            </a:r>
            <a:r>
              <a:rPr lang="en-US" dirty="0" smtClean="0"/>
              <a:t>and administrators</a:t>
            </a:r>
          </a:p>
          <a:p>
            <a:r>
              <a:rPr lang="en-US" dirty="0"/>
              <a:t>I</a:t>
            </a:r>
            <a:r>
              <a:rPr lang="en-US" dirty="0" smtClean="0"/>
              <a:t>mprove </a:t>
            </a:r>
            <a:r>
              <a:rPr lang="en-US" dirty="0"/>
              <a:t>confidence in the data reported by the SET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Discriminatory effect of summative items vs. high stakes use in P&amp;T and annual reviews</a:t>
            </a:r>
          </a:p>
          <a:p>
            <a:r>
              <a:rPr lang="en-US" dirty="0" smtClean="0"/>
              <a:t>Low response rates for online instruments</a:t>
            </a:r>
          </a:p>
          <a:p>
            <a:r>
              <a:rPr lang="en-US" dirty="0" smtClean="0"/>
              <a:t>Low trust among faculty</a:t>
            </a:r>
          </a:p>
          <a:p>
            <a:r>
              <a:rPr lang="en-US" dirty="0" smtClean="0"/>
              <a:t>Diagnostic items not well suited for online, labs, studio,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government wanted access to SET data </a:t>
            </a:r>
          </a:p>
          <a:p>
            <a:r>
              <a:rPr lang="en-US" dirty="0" smtClean="0"/>
              <a:t>Old SET data were published in hard copy until late 90s</a:t>
            </a:r>
          </a:p>
          <a:p>
            <a:r>
              <a:rPr lang="en-US" dirty="0" smtClean="0"/>
              <a:t>Web publishing is easy and inexpensive</a:t>
            </a:r>
          </a:p>
          <a:p>
            <a:r>
              <a:rPr lang="en-US" sz="4400" dirty="0" smtClean="0">
                <a:latin typeface="Adobe Gothic Std B" pitchFamily="34" charset="-128"/>
                <a:ea typeface="Adobe Gothic Std B" pitchFamily="34" charset="-128"/>
              </a:rPr>
              <a:t>What to publish? How to make it useful?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2940-0AD1-4D8D-B49D-643D97E3A47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498</Words>
  <Application>Microsoft Office PowerPoint</Application>
  <PresentationFormat>On-screen Show (4:3)</PresentationFormat>
  <Paragraphs>113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Adobe Gothic Std B</vt:lpstr>
      <vt:lpstr>Arial</vt:lpstr>
      <vt:lpstr>Calibri</vt:lpstr>
      <vt:lpstr>Times New Roman</vt:lpstr>
      <vt:lpstr>Office Theme</vt:lpstr>
      <vt:lpstr>Revisions to Student Evaluation of Teaching: One Year of Experience</vt:lpstr>
      <vt:lpstr>Background</vt:lpstr>
      <vt:lpstr>Issues</vt:lpstr>
      <vt:lpstr>Former Instrument</vt:lpstr>
      <vt:lpstr>Beauty Contest Items</vt:lpstr>
      <vt:lpstr>More Useful</vt:lpstr>
      <vt:lpstr>Goals</vt:lpstr>
      <vt:lpstr>Challenges</vt:lpstr>
      <vt:lpstr>But Wait, There’s More …</vt:lpstr>
      <vt:lpstr>Steps</vt:lpstr>
      <vt:lpstr>Instrument</vt:lpstr>
      <vt:lpstr>Revisions</vt:lpstr>
      <vt:lpstr>Marketing</vt:lpstr>
      <vt:lpstr>Publication</vt:lpstr>
      <vt:lpstr>Instructor Detail by Class</vt:lpstr>
      <vt:lpstr>Approvals</vt:lpstr>
      <vt:lpstr>Response Rates</vt:lpstr>
      <vt:lpstr>A New Issue</vt:lpstr>
      <vt:lpstr>Now Underway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Student Evaluation of Teaching at an Urban Research University: Many Goals, A Few Directions</dc:title>
  <dc:creator>tspan</dc:creator>
  <cp:lastModifiedBy>Tim Spannaus</cp:lastModifiedBy>
  <cp:revision>21</cp:revision>
  <dcterms:created xsi:type="dcterms:W3CDTF">2014-11-19T13:52:28Z</dcterms:created>
  <dcterms:modified xsi:type="dcterms:W3CDTF">2015-11-17T18:51:21Z</dcterms:modified>
</cp:coreProperties>
</file>