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6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0264-919E-46BD-B9CE-D5C101D9AA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2940-0AD1-4D8D-B49D-643D97E3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9000" t="15000" r="9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Improving Student Evaluation of Teaching at an Urban Research University: Many Goals, A Few Directions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Spannaus</a:t>
            </a:r>
            <a:r>
              <a:rPr lang="en-US" dirty="0" smtClean="0"/>
              <a:t>, </a:t>
            </a:r>
            <a:r>
              <a:rPr lang="en-US" dirty="0" err="1" smtClean="0"/>
              <a:t>Ouellett</a:t>
            </a:r>
            <a:r>
              <a:rPr lang="en-US" dirty="0" smtClean="0"/>
              <a:t>, Casey, </a:t>
            </a:r>
            <a:r>
              <a:rPr lang="en-US" dirty="0" err="1" smtClean="0"/>
              <a:t>Kernsmith</a:t>
            </a:r>
            <a:r>
              <a:rPr lang="en-US" dirty="0" smtClean="0"/>
              <a:t>, </a:t>
            </a:r>
            <a:r>
              <a:rPr lang="en-US" dirty="0" err="1" smtClean="0"/>
              <a:t>Smoller</a:t>
            </a:r>
            <a:r>
              <a:rPr lang="en-US" dirty="0" smtClean="0"/>
              <a:t>, </a:t>
            </a:r>
            <a:r>
              <a:rPr lang="en-US" dirty="0" err="1" smtClean="0"/>
              <a:t>Brockmeyer</a:t>
            </a:r>
            <a:r>
              <a:rPr lang="en-US" dirty="0" smtClean="0"/>
              <a:t>, Woodward</a:t>
            </a:r>
          </a:p>
          <a:p>
            <a:r>
              <a:rPr lang="en-US" dirty="0" smtClean="0"/>
              <a:t>Wayne State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715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Lilly Conference, 2014, Oxford, Ohio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Discriminatory effect of summative items vs. high stakes use in P&amp;T and reviews</a:t>
            </a:r>
          </a:p>
          <a:p>
            <a:r>
              <a:rPr lang="en-US" dirty="0" smtClean="0"/>
              <a:t>Low response rates for online instruments</a:t>
            </a:r>
          </a:p>
          <a:p>
            <a:r>
              <a:rPr lang="en-US" dirty="0" smtClean="0"/>
              <a:t>Low trust among faculty</a:t>
            </a:r>
          </a:p>
          <a:p>
            <a:r>
              <a:rPr lang="en-US" dirty="0" smtClean="0"/>
              <a:t>Diagnostic items not well suited for online, labs, studio,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government desire to publish SET data</a:t>
            </a:r>
          </a:p>
          <a:p>
            <a:r>
              <a:rPr lang="en-US" dirty="0" smtClean="0"/>
              <a:t>Data had been published in hard copy until late 90s</a:t>
            </a:r>
          </a:p>
          <a:p>
            <a:r>
              <a:rPr lang="en-US" dirty="0" smtClean="0"/>
              <a:t>Web publishing is easy and inexpensive</a:t>
            </a:r>
          </a:p>
          <a:p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What to publish? How to make it useful?</a:t>
            </a:r>
          </a:p>
        </p:txBody>
      </p:sp>
    </p:spTree>
    <p:extLst>
      <p:ext uri="{BB962C8B-B14F-4D97-AF65-F5344CB8AC3E}">
        <p14:creationId xmlns:p14="http://schemas.microsoft.com/office/powerpoint/2010/main" val="11408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instrument</a:t>
            </a:r>
          </a:p>
          <a:p>
            <a:r>
              <a:rPr lang="en-US" dirty="0" smtClean="0"/>
              <a:t>Initiate marketing and education campaign for SET</a:t>
            </a:r>
          </a:p>
          <a:p>
            <a:r>
              <a:rPr lang="en-US" dirty="0" smtClean="0"/>
              <a:t>Publish useful data for students and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71999"/>
          </a:xfrm>
        </p:spPr>
        <p:txBody>
          <a:bodyPr/>
          <a:lstStyle/>
          <a:p>
            <a:r>
              <a:rPr lang="en-US" dirty="0" smtClean="0"/>
              <a:t>Reword diagnostic items to clarify, broaden applicability</a:t>
            </a:r>
          </a:p>
          <a:p>
            <a:r>
              <a:rPr lang="en-US" dirty="0" smtClean="0"/>
              <a:t>Place contentious summative items after diagnostics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4999"/>
            <a:ext cx="4724400" cy="30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9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6673"/>
            <a:ext cx="7467575" cy="8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5886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886200" y="2590800"/>
            <a:ext cx="1072255" cy="903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176713" cy="52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295400"/>
            <a:ext cx="7109921" cy="51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124200" cy="2925762"/>
          </a:xfrm>
        </p:spPr>
        <p:txBody>
          <a:bodyPr/>
          <a:lstStyle/>
          <a:p>
            <a:r>
              <a:rPr lang="en-US" dirty="0" smtClean="0"/>
              <a:t>Instructor Detail by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98719"/>
            <a:ext cx="5181600" cy="619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038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Includes diagnostic and workload/difficulty items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886200"/>
          </a:xfrm>
        </p:spPr>
        <p:txBody>
          <a:bodyPr/>
          <a:lstStyle/>
          <a:p>
            <a:r>
              <a:rPr lang="en-US" dirty="0" smtClean="0"/>
              <a:t>AAUP-AFT</a:t>
            </a:r>
          </a:p>
          <a:p>
            <a:r>
              <a:rPr lang="en-US" dirty="0" smtClean="0"/>
              <a:t>Provost</a:t>
            </a:r>
          </a:p>
          <a:p>
            <a:r>
              <a:rPr lang="en-US" dirty="0" smtClean="0"/>
              <a:t>Academic Senate Policy Committee</a:t>
            </a:r>
            <a:endParaRPr lang="en-US" dirty="0"/>
          </a:p>
        </p:txBody>
      </p:sp>
      <p:pic>
        <p:nvPicPr>
          <p:cNvPr id="8196" name="Picture 4" descr="http://www.quotewerks.com/images/FeatureImages/Appro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6050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students: How to interpret SET data</a:t>
            </a:r>
          </a:p>
          <a:p>
            <a:r>
              <a:rPr lang="en-US" dirty="0" smtClean="0"/>
              <a:t>For faculty: Rationale for new instrument, history of publication of data, how to use data to improve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2N Committee (equal number of administrators &amp; faculty)</a:t>
            </a:r>
          </a:p>
          <a:p>
            <a:r>
              <a:rPr lang="en-US" dirty="0" smtClean="0"/>
              <a:t>Punted from collective bargaining</a:t>
            </a:r>
          </a:p>
          <a:p>
            <a:r>
              <a:rPr lang="en-US" dirty="0" smtClean="0"/>
              <a:t>Resolve contentious issues around Student Evaluation of Teaching</a:t>
            </a:r>
          </a:p>
        </p:txBody>
      </p:sp>
    </p:spTree>
    <p:extLst>
      <p:ext uri="{BB962C8B-B14F-4D97-AF65-F5344CB8AC3E}">
        <p14:creationId xmlns:p14="http://schemas.microsoft.com/office/powerpoint/2010/main" val="13966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Perceptions that SET was not valid measure</a:t>
            </a:r>
          </a:p>
          <a:p>
            <a:r>
              <a:rPr lang="en-US" dirty="0" smtClean="0"/>
              <a:t>High stakes</a:t>
            </a:r>
          </a:p>
          <a:p>
            <a:pPr lvl="1"/>
            <a:r>
              <a:rPr lang="en-US" dirty="0" smtClean="0"/>
              <a:t>P&amp;T</a:t>
            </a:r>
          </a:p>
          <a:p>
            <a:pPr lvl="1"/>
            <a:r>
              <a:rPr lang="en-US" dirty="0" smtClean="0"/>
              <a:t>Annual review</a:t>
            </a:r>
          </a:p>
          <a:p>
            <a:r>
              <a:rPr lang="en-US" dirty="0" smtClean="0"/>
              <a:t>Little use of other measures of teaching</a:t>
            </a:r>
          </a:p>
          <a:p>
            <a:pPr lvl="1"/>
            <a:r>
              <a:rPr lang="en-US" dirty="0" smtClean="0"/>
              <a:t>Richer measures are more work</a:t>
            </a:r>
          </a:p>
          <a:p>
            <a:r>
              <a:rPr lang="en-US" dirty="0" smtClean="0"/>
              <a:t>SET is easy and embedded in contract language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Image: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Defense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525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Likert scale items – public data</a:t>
            </a:r>
          </a:p>
          <a:p>
            <a:pPr lvl="1"/>
            <a:r>
              <a:rPr lang="en-US" dirty="0" smtClean="0"/>
              <a:t>3 summative items, used for P&amp;T and annual review</a:t>
            </a:r>
          </a:p>
          <a:p>
            <a:pPr lvl="1"/>
            <a:r>
              <a:rPr lang="en-US" dirty="0" smtClean="0"/>
              <a:t>21 instructor feedback/diagnostic items</a:t>
            </a:r>
          </a:p>
          <a:p>
            <a:r>
              <a:rPr lang="en-US" dirty="0" smtClean="0"/>
              <a:t>13 open ended items – confidential data</a:t>
            </a:r>
          </a:p>
          <a:p>
            <a:r>
              <a:rPr lang="en-US" dirty="0" smtClean="0"/>
              <a:t>Demographics, attendance, required/elective</a:t>
            </a:r>
          </a:p>
          <a:p>
            <a:r>
              <a:rPr lang="en-US" dirty="0" smtClean="0"/>
              <a:t>Last revised ca. 1995</a:t>
            </a:r>
          </a:p>
          <a:p>
            <a:r>
              <a:rPr lang="en-US" dirty="0" smtClean="0"/>
              <a:t>Focused on traditional class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Contest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Summative ratings</a:t>
            </a:r>
          </a:p>
          <a:p>
            <a:r>
              <a:rPr lang="en-US" dirty="0" smtClean="0"/>
              <a:t>High stakes</a:t>
            </a:r>
          </a:p>
          <a:p>
            <a:r>
              <a:rPr lang="en-US" dirty="0" smtClean="0"/>
              <a:t>Likely discriminatory effect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4" y="1752600"/>
            <a:ext cx="54725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en-US" dirty="0" smtClean="0"/>
              <a:t>Somewhat dated</a:t>
            </a:r>
          </a:p>
          <a:p>
            <a:r>
              <a:rPr lang="en-US" dirty="0" smtClean="0"/>
              <a:t>Not applicable to many classes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56872"/>
            <a:ext cx="4572000" cy="514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6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Summative items (</a:t>
            </a:r>
            <a:r>
              <a:rPr lang="en-US" dirty="0" smtClean="0"/>
              <a:t>3)</a:t>
            </a:r>
            <a:endParaRPr lang="en-US" dirty="0" smtClean="0"/>
          </a:p>
          <a:p>
            <a:pPr lvl="1"/>
            <a:r>
              <a:rPr lang="en-US" dirty="0" smtClean="0"/>
              <a:t>Mean and SD, distribution</a:t>
            </a:r>
          </a:p>
          <a:p>
            <a:pPr lvl="1"/>
            <a:r>
              <a:rPr lang="en-US" dirty="0" smtClean="0"/>
              <a:t>Sum of means: 15-point scale</a:t>
            </a:r>
          </a:p>
          <a:p>
            <a:r>
              <a:rPr lang="en-US" dirty="0" smtClean="0"/>
              <a:t>Diagnostic items (21)</a:t>
            </a:r>
          </a:p>
          <a:p>
            <a:pPr lvl="1"/>
            <a:r>
              <a:rPr lang="en-US" dirty="0" smtClean="0"/>
              <a:t>Mean, SD, Distribution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6223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90" y="1371600"/>
            <a:ext cx="327356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9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improve SET response </a:t>
            </a:r>
            <a:r>
              <a:rPr lang="en-US" dirty="0" smtClean="0"/>
              <a:t>rates </a:t>
            </a:r>
          </a:p>
          <a:p>
            <a:r>
              <a:rPr lang="en-US" dirty="0" smtClean="0"/>
              <a:t>raise </a:t>
            </a:r>
            <a:r>
              <a:rPr lang="en-US" dirty="0"/>
              <a:t>the validity of the instrument, especially for a </a:t>
            </a:r>
            <a:r>
              <a:rPr lang="en-US" dirty="0" smtClean="0"/>
              <a:t>broader range </a:t>
            </a:r>
            <a:r>
              <a:rPr lang="en-US" dirty="0"/>
              <a:t>of teaching and learning </a:t>
            </a:r>
            <a:r>
              <a:rPr lang="en-US" dirty="0" smtClean="0"/>
              <a:t>contexts </a:t>
            </a:r>
          </a:p>
          <a:p>
            <a:r>
              <a:rPr lang="en-US" dirty="0" smtClean="0"/>
              <a:t>increase </a:t>
            </a:r>
            <a:r>
              <a:rPr lang="en-US" dirty="0"/>
              <a:t>the utility of SET for students, faculty </a:t>
            </a:r>
            <a:r>
              <a:rPr lang="en-US" dirty="0" smtClean="0"/>
              <a:t>and administrators</a:t>
            </a:r>
          </a:p>
          <a:p>
            <a:r>
              <a:rPr lang="en-US" dirty="0" smtClean="0"/>
              <a:t>improve </a:t>
            </a:r>
            <a:r>
              <a:rPr lang="en-US" dirty="0"/>
              <a:t>confidence in the data reported by the SET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397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Improving Student Evaluation of Teaching at an Urban Research University: Many Goals, A Few Directions</vt:lpstr>
      <vt:lpstr>Background</vt:lpstr>
      <vt:lpstr>Issues</vt:lpstr>
      <vt:lpstr>Instrument</vt:lpstr>
      <vt:lpstr>Beauty Contest Items</vt:lpstr>
      <vt:lpstr>More Useful</vt:lpstr>
      <vt:lpstr>Reporting</vt:lpstr>
      <vt:lpstr>Reporting</vt:lpstr>
      <vt:lpstr>Goals</vt:lpstr>
      <vt:lpstr>Challenges</vt:lpstr>
      <vt:lpstr>But Wait, There’s More …</vt:lpstr>
      <vt:lpstr>Steps</vt:lpstr>
      <vt:lpstr>Instrument</vt:lpstr>
      <vt:lpstr>Revisions</vt:lpstr>
      <vt:lpstr>Marketing</vt:lpstr>
      <vt:lpstr>Publication</vt:lpstr>
      <vt:lpstr>Instructor Detail by Class</vt:lpstr>
      <vt:lpstr>Approvals</vt:lpstr>
      <vt:lpstr>Coming Soon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Student Evaluation of Teaching at an Urban Research University: Many Goals, A Few Directions</dc:title>
  <dc:creator>tspan</dc:creator>
  <cp:lastModifiedBy>tspan</cp:lastModifiedBy>
  <cp:revision>9</cp:revision>
  <dcterms:created xsi:type="dcterms:W3CDTF">2014-11-19T13:52:28Z</dcterms:created>
  <dcterms:modified xsi:type="dcterms:W3CDTF">2014-11-19T15:34:37Z</dcterms:modified>
</cp:coreProperties>
</file>